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792" r:id="rId1"/>
  </p:sldMasterIdLst>
  <p:handoutMasterIdLst>
    <p:handoutMasterId r:id="rId3"/>
  </p:handoutMasterIdLst>
  <p:sldIdLst>
    <p:sldId id="256" r:id="rId2"/>
  </p:sldIdLst>
  <p:sldSz cx="25199975" cy="359997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54922"/>
    <a:srgbClr val="FEFEFE"/>
    <a:srgbClr val="B8C6B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p:scale>
          <a:sx n="33" d="100"/>
          <a:sy n="33" d="100"/>
        </p:scale>
        <p:origin x="762" y="-4704"/>
      </p:cViewPr>
      <p:guideLst/>
    </p:cSldViewPr>
  </p:slideViewPr>
  <p:notesTextViewPr>
    <p:cViewPr>
      <p:scale>
        <a:sx n="1" d="1"/>
        <a:sy n="1" d="1"/>
      </p:scale>
      <p:origin x="0" y="0"/>
    </p:cViewPr>
  </p:notesTextViewPr>
  <p:notesViewPr>
    <p:cSldViewPr snapToGrid="0">
      <p:cViewPr varScale="1">
        <p:scale>
          <a:sx n="57" d="100"/>
          <a:sy n="57" d="100"/>
        </p:scale>
        <p:origin x="1782" y="42"/>
      </p:cViewPr>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977AF04-92A9-4555-BD57-A5EFA1656913}" type="datetimeFigureOut">
              <a:rPr lang="en-US" smtClean="0"/>
              <a:t>2/4/2026</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F170315-F928-4C35-917B-E17DE24420A2}" type="slidenum">
              <a:rPr lang="en-US" smtClean="0"/>
              <a:t>‹#›</a:t>
            </a:fld>
            <a:endParaRPr lang="en-US"/>
          </a:p>
        </p:txBody>
      </p:sp>
    </p:spTree>
    <p:extLst>
      <p:ext uri="{BB962C8B-B14F-4D97-AF65-F5344CB8AC3E}">
        <p14:creationId xmlns:p14="http://schemas.microsoft.com/office/powerpoint/2010/main" val="212867063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889998" y="5891626"/>
            <a:ext cx="21419979" cy="12533242"/>
          </a:xfrm>
        </p:spPr>
        <p:txBody>
          <a:bodyPr anchor="b"/>
          <a:lstStyle>
            <a:lvl1pPr algn="ctr">
              <a:defRPr sz="16535"/>
            </a:lvl1pPr>
          </a:lstStyle>
          <a:p>
            <a:r>
              <a:rPr lang="en-US" smtClean="0"/>
              <a:t>Click to edit Master title style</a:t>
            </a:r>
            <a:endParaRPr lang="en-US" dirty="0"/>
          </a:p>
        </p:txBody>
      </p:sp>
      <p:sp>
        <p:nvSpPr>
          <p:cNvPr id="3" name="Subtitle 2"/>
          <p:cNvSpPr>
            <a:spLocks noGrp="1"/>
          </p:cNvSpPr>
          <p:nvPr>
            <p:ph type="subTitle" idx="1"/>
          </p:nvPr>
        </p:nvSpPr>
        <p:spPr>
          <a:xfrm>
            <a:off x="3149997" y="18908198"/>
            <a:ext cx="18899981" cy="8691601"/>
          </a:xfrm>
        </p:spPr>
        <p:txBody>
          <a:bodyPr/>
          <a:lstStyle>
            <a:lvl1pPr marL="0" indent="0" algn="ctr">
              <a:buNone/>
              <a:defRPr sz="6614"/>
            </a:lvl1pPr>
            <a:lvl2pPr marL="1259997" indent="0" algn="ctr">
              <a:buNone/>
              <a:defRPr sz="5512"/>
            </a:lvl2pPr>
            <a:lvl3pPr marL="2519995" indent="0" algn="ctr">
              <a:buNone/>
              <a:defRPr sz="4961"/>
            </a:lvl3pPr>
            <a:lvl4pPr marL="3779992" indent="0" algn="ctr">
              <a:buNone/>
              <a:defRPr sz="4409"/>
            </a:lvl4pPr>
            <a:lvl5pPr marL="5039990" indent="0" algn="ctr">
              <a:buNone/>
              <a:defRPr sz="4409"/>
            </a:lvl5pPr>
            <a:lvl6pPr marL="6299987" indent="0" algn="ctr">
              <a:buNone/>
              <a:defRPr sz="4409"/>
            </a:lvl6pPr>
            <a:lvl7pPr marL="7559985" indent="0" algn="ctr">
              <a:buNone/>
              <a:defRPr sz="4409"/>
            </a:lvl7pPr>
            <a:lvl8pPr marL="8819982" indent="0" algn="ctr">
              <a:buNone/>
              <a:defRPr sz="4409"/>
            </a:lvl8pPr>
            <a:lvl9pPr marL="10079980" indent="0" algn="ctr">
              <a:buNone/>
              <a:defRPr sz="4409"/>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1ACB8CE-6D5B-495D-9BAF-08C231040097}" type="datetimeFigureOut">
              <a:rPr lang="en-US" smtClean="0"/>
              <a:t>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744FDA-D858-4BBD-80BB-249AFE0948C7}" type="slidenum">
              <a:rPr lang="en-US" smtClean="0"/>
              <a:t>‹#›</a:t>
            </a:fld>
            <a:endParaRPr lang="en-US"/>
          </a:p>
        </p:txBody>
      </p:sp>
    </p:spTree>
    <p:extLst>
      <p:ext uri="{BB962C8B-B14F-4D97-AF65-F5344CB8AC3E}">
        <p14:creationId xmlns:p14="http://schemas.microsoft.com/office/powerpoint/2010/main" val="40059823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1ACB8CE-6D5B-495D-9BAF-08C231040097}" type="datetimeFigureOut">
              <a:rPr lang="en-US" smtClean="0"/>
              <a:t>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744FDA-D858-4BBD-80BB-249AFE0948C7}" type="slidenum">
              <a:rPr lang="en-US" smtClean="0"/>
              <a:t>‹#›</a:t>
            </a:fld>
            <a:endParaRPr lang="en-US"/>
          </a:p>
        </p:txBody>
      </p:sp>
    </p:spTree>
    <p:extLst>
      <p:ext uri="{BB962C8B-B14F-4D97-AF65-F5344CB8AC3E}">
        <p14:creationId xmlns:p14="http://schemas.microsoft.com/office/powerpoint/2010/main" val="39394931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8033733" y="1916653"/>
            <a:ext cx="5433745" cy="3050811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732500" y="1916653"/>
            <a:ext cx="15986234" cy="3050811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1ACB8CE-6D5B-495D-9BAF-08C231040097}" type="datetimeFigureOut">
              <a:rPr lang="en-US" smtClean="0"/>
              <a:t>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744FDA-D858-4BBD-80BB-249AFE0948C7}" type="slidenum">
              <a:rPr lang="en-US" smtClean="0"/>
              <a:t>‹#›</a:t>
            </a:fld>
            <a:endParaRPr lang="en-US"/>
          </a:p>
        </p:txBody>
      </p:sp>
    </p:spTree>
    <p:extLst>
      <p:ext uri="{BB962C8B-B14F-4D97-AF65-F5344CB8AC3E}">
        <p14:creationId xmlns:p14="http://schemas.microsoft.com/office/powerpoint/2010/main" val="40830833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1ACB8CE-6D5B-495D-9BAF-08C231040097}" type="datetimeFigureOut">
              <a:rPr lang="en-US" smtClean="0"/>
              <a:t>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744FDA-D858-4BBD-80BB-249AFE0948C7}" type="slidenum">
              <a:rPr lang="en-US" smtClean="0"/>
              <a:t>‹#›</a:t>
            </a:fld>
            <a:endParaRPr lang="en-US"/>
          </a:p>
        </p:txBody>
      </p:sp>
    </p:spTree>
    <p:extLst>
      <p:ext uri="{BB962C8B-B14F-4D97-AF65-F5344CB8AC3E}">
        <p14:creationId xmlns:p14="http://schemas.microsoft.com/office/powerpoint/2010/main" val="28853129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19375" y="8974945"/>
            <a:ext cx="21734978" cy="14974888"/>
          </a:xfrm>
        </p:spPr>
        <p:txBody>
          <a:bodyPr anchor="b"/>
          <a:lstStyle>
            <a:lvl1pPr>
              <a:defRPr sz="16535"/>
            </a:lvl1pPr>
          </a:lstStyle>
          <a:p>
            <a:r>
              <a:rPr lang="en-US" smtClean="0"/>
              <a:t>Click to edit Master title style</a:t>
            </a:r>
            <a:endParaRPr lang="en-US" dirty="0"/>
          </a:p>
        </p:txBody>
      </p:sp>
      <p:sp>
        <p:nvSpPr>
          <p:cNvPr id="3" name="Text Placeholder 2"/>
          <p:cNvSpPr>
            <a:spLocks noGrp="1"/>
          </p:cNvSpPr>
          <p:nvPr>
            <p:ph type="body" idx="1"/>
          </p:nvPr>
        </p:nvSpPr>
        <p:spPr>
          <a:xfrm>
            <a:off x="1719375" y="24091502"/>
            <a:ext cx="21734978" cy="7874940"/>
          </a:xfrm>
        </p:spPr>
        <p:txBody>
          <a:bodyPr/>
          <a:lstStyle>
            <a:lvl1pPr marL="0" indent="0">
              <a:buNone/>
              <a:defRPr sz="6614">
                <a:solidFill>
                  <a:schemeClr val="tx1"/>
                </a:solidFill>
              </a:defRPr>
            </a:lvl1pPr>
            <a:lvl2pPr marL="1259997" indent="0">
              <a:buNone/>
              <a:defRPr sz="5512">
                <a:solidFill>
                  <a:schemeClr val="tx1">
                    <a:tint val="75000"/>
                  </a:schemeClr>
                </a:solidFill>
              </a:defRPr>
            </a:lvl2pPr>
            <a:lvl3pPr marL="2519995" indent="0">
              <a:buNone/>
              <a:defRPr sz="4961">
                <a:solidFill>
                  <a:schemeClr val="tx1">
                    <a:tint val="75000"/>
                  </a:schemeClr>
                </a:solidFill>
              </a:defRPr>
            </a:lvl3pPr>
            <a:lvl4pPr marL="3779992" indent="0">
              <a:buNone/>
              <a:defRPr sz="4409">
                <a:solidFill>
                  <a:schemeClr val="tx1">
                    <a:tint val="75000"/>
                  </a:schemeClr>
                </a:solidFill>
              </a:defRPr>
            </a:lvl4pPr>
            <a:lvl5pPr marL="5039990" indent="0">
              <a:buNone/>
              <a:defRPr sz="4409">
                <a:solidFill>
                  <a:schemeClr val="tx1">
                    <a:tint val="75000"/>
                  </a:schemeClr>
                </a:solidFill>
              </a:defRPr>
            </a:lvl5pPr>
            <a:lvl6pPr marL="6299987" indent="0">
              <a:buNone/>
              <a:defRPr sz="4409">
                <a:solidFill>
                  <a:schemeClr val="tx1">
                    <a:tint val="75000"/>
                  </a:schemeClr>
                </a:solidFill>
              </a:defRPr>
            </a:lvl6pPr>
            <a:lvl7pPr marL="7559985" indent="0">
              <a:buNone/>
              <a:defRPr sz="4409">
                <a:solidFill>
                  <a:schemeClr val="tx1">
                    <a:tint val="75000"/>
                  </a:schemeClr>
                </a:solidFill>
              </a:defRPr>
            </a:lvl7pPr>
            <a:lvl8pPr marL="8819982" indent="0">
              <a:buNone/>
              <a:defRPr sz="4409">
                <a:solidFill>
                  <a:schemeClr val="tx1">
                    <a:tint val="75000"/>
                  </a:schemeClr>
                </a:solidFill>
              </a:defRPr>
            </a:lvl8pPr>
            <a:lvl9pPr marL="10079980" indent="0">
              <a:buNone/>
              <a:defRPr sz="4409">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1ACB8CE-6D5B-495D-9BAF-08C231040097}" type="datetimeFigureOut">
              <a:rPr lang="en-US" smtClean="0"/>
              <a:t>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744FDA-D858-4BBD-80BB-249AFE0948C7}" type="slidenum">
              <a:rPr lang="en-US" smtClean="0"/>
              <a:t>‹#›</a:t>
            </a:fld>
            <a:endParaRPr lang="en-US"/>
          </a:p>
        </p:txBody>
      </p:sp>
    </p:spTree>
    <p:extLst>
      <p:ext uri="{BB962C8B-B14F-4D97-AF65-F5344CB8AC3E}">
        <p14:creationId xmlns:p14="http://schemas.microsoft.com/office/powerpoint/2010/main" val="25338179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732498" y="9583264"/>
            <a:ext cx="10709989" cy="2284150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12757488" y="9583264"/>
            <a:ext cx="10709989" cy="2284150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1ACB8CE-6D5B-495D-9BAF-08C231040097}" type="datetimeFigureOut">
              <a:rPr lang="en-US" smtClean="0"/>
              <a:t>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744FDA-D858-4BBD-80BB-249AFE0948C7}" type="slidenum">
              <a:rPr lang="en-US" smtClean="0"/>
              <a:t>‹#›</a:t>
            </a:fld>
            <a:endParaRPr lang="en-US"/>
          </a:p>
        </p:txBody>
      </p:sp>
    </p:spTree>
    <p:extLst>
      <p:ext uri="{BB962C8B-B14F-4D97-AF65-F5344CB8AC3E}">
        <p14:creationId xmlns:p14="http://schemas.microsoft.com/office/powerpoint/2010/main" val="28108667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735781" y="1916661"/>
            <a:ext cx="21734978" cy="6958285"/>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735783" y="8824938"/>
            <a:ext cx="10660769" cy="4324966"/>
          </a:xfrm>
        </p:spPr>
        <p:txBody>
          <a:bodyPr anchor="b"/>
          <a:lstStyle>
            <a:lvl1pPr marL="0" indent="0">
              <a:buNone/>
              <a:defRPr sz="6614" b="1"/>
            </a:lvl1pPr>
            <a:lvl2pPr marL="1259997" indent="0">
              <a:buNone/>
              <a:defRPr sz="5512" b="1"/>
            </a:lvl2pPr>
            <a:lvl3pPr marL="2519995" indent="0">
              <a:buNone/>
              <a:defRPr sz="4961" b="1"/>
            </a:lvl3pPr>
            <a:lvl4pPr marL="3779992" indent="0">
              <a:buNone/>
              <a:defRPr sz="4409" b="1"/>
            </a:lvl4pPr>
            <a:lvl5pPr marL="5039990" indent="0">
              <a:buNone/>
              <a:defRPr sz="4409" b="1"/>
            </a:lvl5pPr>
            <a:lvl6pPr marL="6299987" indent="0">
              <a:buNone/>
              <a:defRPr sz="4409" b="1"/>
            </a:lvl6pPr>
            <a:lvl7pPr marL="7559985" indent="0">
              <a:buNone/>
              <a:defRPr sz="4409" b="1"/>
            </a:lvl7pPr>
            <a:lvl8pPr marL="8819982" indent="0">
              <a:buNone/>
              <a:defRPr sz="4409" b="1"/>
            </a:lvl8pPr>
            <a:lvl9pPr marL="10079980" indent="0">
              <a:buNone/>
              <a:defRPr sz="4409" b="1"/>
            </a:lvl9pPr>
          </a:lstStyle>
          <a:p>
            <a:pPr lvl="0"/>
            <a:r>
              <a:rPr lang="en-US" smtClean="0"/>
              <a:t>Edit Master text styles</a:t>
            </a:r>
          </a:p>
        </p:txBody>
      </p:sp>
      <p:sp>
        <p:nvSpPr>
          <p:cNvPr id="4" name="Content Placeholder 3"/>
          <p:cNvSpPr>
            <a:spLocks noGrp="1"/>
          </p:cNvSpPr>
          <p:nvPr>
            <p:ph sz="half" idx="2"/>
          </p:nvPr>
        </p:nvSpPr>
        <p:spPr>
          <a:xfrm>
            <a:off x="1735783" y="13149904"/>
            <a:ext cx="10660769" cy="1934152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12757489" y="8824938"/>
            <a:ext cx="10713272" cy="4324966"/>
          </a:xfrm>
        </p:spPr>
        <p:txBody>
          <a:bodyPr anchor="b"/>
          <a:lstStyle>
            <a:lvl1pPr marL="0" indent="0">
              <a:buNone/>
              <a:defRPr sz="6614" b="1"/>
            </a:lvl1pPr>
            <a:lvl2pPr marL="1259997" indent="0">
              <a:buNone/>
              <a:defRPr sz="5512" b="1"/>
            </a:lvl2pPr>
            <a:lvl3pPr marL="2519995" indent="0">
              <a:buNone/>
              <a:defRPr sz="4961" b="1"/>
            </a:lvl3pPr>
            <a:lvl4pPr marL="3779992" indent="0">
              <a:buNone/>
              <a:defRPr sz="4409" b="1"/>
            </a:lvl4pPr>
            <a:lvl5pPr marL="5039990" indent="0">
              <a:buNone/>
              <a:defRPr sz="4409" b="1"/>
            </a:lvl5pPr>
            <a:lvl6pPr marL="6299987" indent="0">
              <a:buNone/>
              <a:defRPr sz="4409" b="1"/>
            </a:lvl6pPr>
            <a:lvl7pPr marL="7559985" indent="0">
              <a:buNone/>
              <a:defRPr sz="4409" b="1"/>
            </a:lvl7pPr>
            <a:lvl8pPr marL="8819982" indent="0">
              <a:buNone/>
              <a:defRPr sz="4409" b="1"/>
            </a:lvl8pPr>
            <a:lvl9pPr marL="10079980" indent="0">
              <a:buNone/>
              <a:defRPr sz="4409" b="1"/>
            </a:lvl9pPr>
          </a:lstStyle>
          <a:p>
            <a:pPr lvl="0"/>
            <a:r>
              <a:rPr lang="en-US" smtClean="0"/>
              <a:t>Edit Master text styles</a:t>
            </a:r>
          </a:p>
        </p:txBody>
      </p:sp>
      <p:sp>
        <p:nvSpPr>
          <p:cNvPr id="6" name="Content Placeholder 5"/>
          <p:cNvSpPr>
            <a:spLocks noGrp="1"/>
          </p:cNvSpPr>
          <p:nvPr>
            <p:ph sz="quarter" idx="4"/>
          </p:nvPr>
        </p:nvSpPr>
        <p:spPr>
          <a:xfrm>
            <a:off x="12757489" y="13149904"/>
            <a:ext cx="10713272" cy="1934152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1ACB8CE-6D5B-495D-9BAF-08C231040097}" type="datetimeFigureOut">
              <a:rPr lang="en-US" smtClean="0"/>
              <a:t>2/4/2026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744FDA-D858-4BBD-80BB-249AFE0948C7}" type="slidenum">
              <a:rPr lang="en-US" smtClean="0"/>
              <a:t>‹#›</a:t>
            </a:fld>
            <a:endParaRPr lang="en-US"/>
          </a:p>
        </p:txBody>
      </p:sp>
    </p:spTree>
    <p:extLst>
      <p:ext uri="{BB962C8B-B14F-4D97-AF65-F5344CB8AC3E}">
        <p14:creationId xmlns:p14="http://schemas.microsoft.com/office/powerpoint/2010/main" val="1366961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1ACB8CE-6D5B-495D-9BAF-08C231040097}" type="datetimeFigureOut">
              <a:rPr lang="en-US" smtClean="0"/>
              <a:t>2/4/2026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744FDA-D858-4BBD-80BB-249AFE0948C7}" type="slidenum">
              <a:rPr lang="en-US" smtClean="0"/>
              <a:t>‹#›</a:t>
            </a:fld>
            <a:endParaRPr lang="en-US"/>
          </a:p>
        </p:txBody>
      </p:sp>
    </p:spTree>
    <p:extLst>
      <p:ext uri="{BB962C8B-B14F-4D97-AF65-F5344CB8AC3E}">
        <p14:creationId xmlns:p14="http://schemas.microsoft.com/office/powerpoint/2010/main" val="42630824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ACB8CE-6D5B-495D-9BAF-08C231040097}" type="datetimeFigureOut">
              <a:rPr lang="en-US" smtClean="0"/>
              <a:t>2/4/2026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744FDA-D858-4BBD-80BB-249AFE0948C7}" type="slidenum">
              <a:rPr lang="en-US" smtClean="0"/>
              <a:t>‹#›</a:t>
            </a:fld>
            <a:endParaRPr lang="en-US"/>
          </a:p>
        </p:txBody>
      </p:sp>
    </p:spTree>
    <p:extLst>
      <p:ext uri="{BB962C8B-B14F-4D97-AF65-F5344CB8AC3E}">
        <p14:creationId xmlns:p14="http://schemas.microsoft.com/office/powerpoint/2010/main" val="2771537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35780" y="2399982"/>
            <a:ext cx="8127648" cy="8399939"/>
          </a:xfrm>
        </p:spPr>
        <p:txBody>
          <a:bodyPr anchor="b"/>
          <a:lstStyle>
            <a:lvl1pPr>
              <a:defRPr sz="8819"/>
            </a:lvl1pPr>
          </a:lstStyle>
          <a:p>
            <a:r>
              <a:rPr lang="en-US" smtClean="0"/>
              <a:t>Click to edit Master title style</a:t>
            </a:r>
            <a:endParaRPr lang="en-US" dirty="0"/>
          </a:p>
        </p:txBody>
      </p:sp>
      <p:sp>
        <p:nvSpPr>
          <p:cNvPr id="3" name="Content Placeholder 2"/>
          <p:cNvSpPr>
            <a:spLocks noGrp="1"/>
          </p:cNvSpPr>
          <p:nvPr>
            <p:ph idx="1"/>
          </p:nvPr>
        </p:nvSpPr>
        <p:spPr>
          <a:xfrm>
            <a:off x="10713272" y="5183304"/>
            <a:ext cx="12757487" cy="25583147"/>
          </a:xfrm>
        </p:spPr>
        <p:txBody>
          <a:bodyPr/>
          <a:lstStyle>
            <a:lvl1pPr>
              <a:defRPr sz="8819"/>
            </a:lvl1pPr>
            <a:lvl2pPr>
              <a:defRPr sz="7717"/>
            </a:lvl2pPr>
            <a:lvl3pPr>
              <a:defRPr sz="6614"/>
            </a:lvl3pPr>
            <a:lvl4pPr>
              <a:defRPr sz="5512"/>
            </a:lvl4pPr>
            <a:lvl5pPr>
              <a:defRPr sz="5512"/>
            </a:lvl5pPr>
            <a:lvl6pPr>
              <a:defRPr sz="5512"/>
            </a:lvl6pPr>
            <a:lvl7pPr>
              <a:defRPr sz="5512"/>
            </a:lvl7pPr>
            <a:lvl8pPr>
              <a:defRPr sz="5512"/>
            </a:lvl8pPr>
            <a:lvl9pPr>
              <a:defRPr sz="5512"/>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735780" y="10799922"/>
            <a:ext cx="8127648" cy="20008190"/>
          </a:xfrm>
        </p:spPr>
        <p:txBody>
          <a:bodyPr/>
          <a:lstStyle>
            <a:lvl1pPr marL="0" indent="0">
              <a:buNone/>
              <a:defRPr sz="4409"/>
            </a:lvl1pPr>
            <a:lvl2pPr marL="1259997" indent="0">
              <a:buNone/>
              <a:defRPr sz="3858"/>
            </a:lvl2pPr>
            <a:lvl3pPr marL="2519995" indent="0">
              <a:buNone/>
              <a:defRPr sz="3307"/>
            </a:lvl3pPr>
            <a:lvl4pPr marL="3779992" indent="0">
              <a:buNone/>
              <a:defRPr sz="2756"/>
            </a:lvl4pPr>
            <a:lvl5pPr marL="5039990" indent="0">
              <a:buNone/>
              <a:defRPr sz="2756"/>
            </a:lvl5pPr>
            <a:lvl6pPr marL="6299987" indent="0">
              <a:buNone/>
              <a:defRPr sz="2756"/>
            </a:lvl6pPr>
            <a:lvl7pPr marL="7559985" indent="0">
              <a:buNone/>
              <a:defRPr sz="2756"/>
            </a:lvl7pPr>
            <a:lvl8pPr marL="8819982" indent="0">
              <a:buNone/>
              <a:defRPr sz="2756"/>
            </a:lvl8pPr>
            <a:lvl9pPr marL="10079980" indent="0">
              <a:buNone/>
              <a:defRPr sz="2756"/>
            </a:lvl9pPr>
          </a:lstStyle>
          <a:p>
            <a:pPr lvl="0"/>
            <a:r>
              <a:rPr lang="en-US" smtClean="0"/>
              <a:t>Edit Master text styles</a:t>
            </a:r>
          </a:p>
        </p:txBody>
      </p:sp>
      <p:sp>
        <p:nvSpPr>
          <p:cNvPr id="5" name="Date Placeholder 4"/>
          <p:cNvSpPr>
            <a:spLocks noGrp="1"/>
          </p:cNvSpPr>
          <p:nvPr>
            <p:ph type="dt" sz="half" idx="10"/>
          </p:nvPr>
        </p:nvSpPr>
        <p:spPr/>
        <p:txBody>
          <a:bodyPr/>
          <a:lstStyle/>
          <a:p>
            <a:fld id="{31ACB8CE-6D5B-495D-9BAF-08C231040097}" type="datetimeFigureOut">
              <a:rPr lang="en-US" smtClean="0"/>
              <a:t>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744FDA-D858-4BBD-80BB-249AFE0948C7}" type="slidenum">
              <a:rPr lang="en-US" smtClean="0"/>
              <a:t>‹#›</a:t>
            </a:fld>
            <a:endParaRPr lang="en-US"/>
          </a:p>
        </p:txBody>
      </p:sp>
    </p:spTree>
    <p:extLst>
      <p:ext uri="{BB962C8B-B14F-4D97-AF65-F5344CB8AC3E}">
        <p14:creationId xmlns:p14="http://schemas.microsoft.com/office/powerpoint/2010/main" val="15592404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35780" y="2399982"/>
            <a:ext cx="8127648" cy="8399939"/>
          </a:xfrm>
        </p:spPr>
        <p:txBody>
          <a:bodyPr anchor="b"/>
          <a:lstStyle>
            <a:lvl1pPr>
              <a:defRPr sz="8819"/>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0713272" y="5183304"/>
            <a:ext cx="12757487" cy="25583147"/>
          </a:xfrm>
        </p:spPr>
        <p:txBody>
          <a:bodyPr anchor="t"/>
          <a:lstStyle>
            <a:lvl1pPr marL="0" indent="0">
              <a:buNone/>
              <a:defRPr sz="8819"/>
            </a:lvl1pPr>
            <a:lvl2pPr marL="1259997" indent="0">
              <a:buNone/>
              <a:defRPr sz="7717"/>
            </a:lvl2pPr>
            <a:lvl3pPr marL="2519995" indent="0">
              <a:buNone/>
              <a:defRPr sz="6614"/>
            </a:lvl3pPr>
            <a:lvl4pPr marL="3779992" indent="0">
              <a:buNone/>
              <a:defRPr sz="5512"/>
            </a:lvl4pPr>
            <a:lvl5pPr marL="5039990" indent="0">
              <a:buNone/>
              <a:defRPr sz="5512"/>
            </a:lvl5pPr>
            <a:lvl6pPr marL="6299987" indent="0">
              <a:buNone/>
              <a:defRPr sz="5512"/>
            </a:lvl6pPr>
            <a:lvl7pPr marL="7559985" indent="0">
              <a:buNone/>
              <a:defRPr sz="5512"/>
            </a:lvl7pPr>
            <a:lvl8pPr marL="8819982" indent="0">
              <a:buNone/>
              <a:defRPr sz="5512"/>
            </a:lvl8pPr>
            <a:lvl9pPr marL="10079980" indent="0">
              <a:buNone/>
              <a:defRPr sz="5512"/>
            </a:lvl9pPr>
          </a:lstStyle>
          <a:p>
            <a:r>
              <a:rPr lang="en-US" smtClean="0"/>
              <a:t>Click icon to add picture</a:t>
            </a:r>
            <a:endParaRPr lang="en-US" dirty="0"/>
          </a:p>
        </p:txBody>
      </p:sp>
      <p:sp>
        <p:nvSpPr>
          <p:cNvPr id="4" name="Text Placeholder 3"/>
          <p:cNvSpPr>
            <a:spLocks noGrp="1"/>
          </p:cNvSpPr>
          <p:nvPr>
            <p:ph type="body" sz="half" idx="2"/>
          </p:nvPr>
        </p:nvSpPr>
        <p:spPr>
          <a:xfrm>
            <a:off x="1735780" y="10799922"/>
            <a:ext cx="8127648" cy="20008190"/>
          </a:xfrm>
        </p:spPr>
        <p:txBody>
          <a:bodyPr/>
          <a:lstStyle>
            <a:lvl1pPr marL="0" indent="0">
              <a:buNone/>
              <a:defRPr sz="4409"/>
            </a:lvl1pPr>
            <a:lvl2pPr marL="1259997" indent="0">
              <a:buNone/>
              <a:defRPr sz="3858"/>
            </a:lvl2pPr>
            <a:lvl3pPr marL="2519995" indent="0">
              <a:buNone/>
              <a:defRPr sz="3307"/>
            </a:lvl3pPr>
            <a:lvl4pPr marL="3779992" indent="0">
              <a:buNone/>
              <a:defRPr sz="2756"/>
            </a:lvl4pPr>
            <a:lvl5pPr marL="5039990" indent="0">
              <a:buNone/>
              <a:defRPr sz="2756"/>
            </a:lvl5pPr>
            <a:lvl6pPr marL="6299987" indent="0">
              <a:buNone/>
              <a:defRPr sz="2756"/>
            </a:lvl6pPr>
            <a:lvl7pPr marL="7559985" indent="0">
              <a:buNone/>
              <a:defRPr sz="2756"/>
            </a:lvl7pPr>
            <a:lvl8pPr marL="8819982" indent="0">
              <a:buNone/>
              <a:defRPr sz="2756"/>
            </a:lvl8pPr>
            <a:lvl9pPr marL="10079980" indent="0">
              <a:buNone/>
              <a:defRPr sz="2756"/>
            </a:lvl9pPr>
          </a:lstStyle>
          <a:p>
            <a:pPr lvl="0"/>
            <a:r>
              <a:rPr lang="en-US" smtClean="0"/>
              <a:t>Edit Master text styles</a:t>
            </a:r>
          </a:p>
        </p:txBody>
      </p:sp>
      <p:sp>
        <p:nvSpPr>
          <p:cNvPr id="5" name="Date Placeholder 4"/>
          <p:cNvSpPr>
            <a:spLocks noGrp="1"/>
          </p:cNvSpPr>
          <p:nvPr>
            <p:ph type="dt" sz="half" idx="10"/>
          </p:nvPr>
        </p:nvSpPr>
        <p:spPr/>
        <p:txBody>
          <a:bodyPr/>
          <a:lstStyle/>
          <a:p>
            <a:fld id="{31ACB8CE-6D5B-495D-9BAF-08C231040097}" type="datetimeFigureOut">
              <a:rPr lang="en-US" smtClean="0"/>
              <a:t>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744FDA-D858-4BBD-80BB-249AFE0948C7}" type="slidenum">
              <a:rPr lang="en-US" smtClean="0"/>
              <a:t>‹#›</a:t>
            </a:fld>
            <a:endParaRPr lang="en-US"/>
          </a:p>
        </p:txBody>
      </p:sp>
    </p:spTree>
    <p:extLst>
      <p:ext uri="{BB962C8B-B14F-4D97-AF65-F5344CB8AC3E}">
        <p14:creationId xmlns:p14="http://schemas.microsoft.com/office/powerpoint/2010/main" val="26115796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732499" y="1916661"/>
            <a:ext cx="21734978" cy="6958285"/>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732499" y="9583264"/>
            <a:ext cx="21734978" cy="2284150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732498" y="33366432"/>
            <a:ext cx="5669994" cy="1916653"/>
          </a:xfrm>
          <a:prstGeom prst="rect">
            <a:avLst/>
          </a:prstGeom>
        </p:spPr>
        <p:txBody>
          <a:bodyPr vert="horz" lIns="91440" tIns="45720" rIns="91440" bIns="45720" rtlCol="0" anchor="ctr"/>
          <a:lstStyle>
            <a:lvl1pPr algn="l">
              <a:defRPr sz="3307">
                <a:solidFill>
                  <a:schemeClr val="tx1">
                    <a:tint val="75000"/>
                  </a:schemeClr>
                </a:solidFill>
              </a:defRPr>
            </a:lvl1pPr>
          </a:lstStyle>
          <a:p>
            <a:fld id="{31ACB8CE-6D5B-495D-9BAF-08C231040097}" type="datetimeFigureOut">
              <a:rPr lang="en-US" smtClean="0"/>
              <a:t>2/4/2026</a:t>
            </a:fld>
            <a:endParaRPr lang="en-US"/>
          </a:p>
        </p:txBody>
      </p:sp>
      <p:sp>
        <p:nvSpPr>
          <p:cNvPr id="5" name="Footer Placeholder 4"/>
          <p:cNvSpPr>
            <a:spLocks noGrp="1"/>
          </p:cNvSpPr>
          <p:nvPr>
            <p:ph type="ftr" sz="quarter" idx="3"/>
          </p:nvPr>
        </p:nvSpPr>
        <p:spPr>
          <a:xfrm>
            <a:off x="8347492" y="33366432"/>
            <a:ext cx="8504992" cy="1916653"/>
          </a:xfrm>
          <a:prstGeom prst="rect">
            <a:avLst/>
          </a:prstGeom>
        </p:spPr>
        <p:txBody>
          <a:bodyPr vert="horz" lIns="91440" tIns="45720" rIns="91440" bIns="45720" rtlCol="0" anchor="ctr"/>
          <a:lstStyle>
            <a:lvl1pPr algn="ctr">
              <a:defRPr sz="3307">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7797483" y="33366432"/>
            <a:ext cx="5669994" cy="1916653"/>
          </a:xfrm>
          <a:prstGeom prst="rect">
            <a:avLst/>
          </a:prstGeom>
        </p:spPr>
        <p:txBody>
          <a:bodyPr vert="horz" lIns="91440" tIns="45720" rIns="91440" bIns="45720" rtlCol="0" anchor="ctr"/>
          <a:lstStyle>
            <a:lvl1pPr algn="r">
              <a:defRPr sz="3307">
                <a:solidFill>
                  <a:schemeClr val="tx1">
                    <a:tint val="75000"/>
                  </a:schemeClr>
                </a:solidFill>
              </a:defRPr>
            </a:lvl1pPr>
          </a:lstStyle>
          <a:p>
            <a:fld id="{DF744FDA-D858-4BBD-80BB-249AFE0948C7}" type="slidenum">
              <a:rPr lang="en-US" smtClean="0"/>
              <a:t>‹#›</a:t>
            </a:fld>
            <a:endParaRPr lang="en-US"/>
          </a:p>
        </p:txBody>
      </p:sp>
      <p:pic>
        <p:nvPicPr>
          <p:cNvPr id="7" name="Picture 6"/>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25" y="61843"/>
            <a:ext cx="25188863" cy="35995429"/>
          </a:xfrm>
          <a:prstGeom prst="rect">
            <a:avLst/>
          </a:prstGeom>
        </p:spPr>
      </p:pic>
      <p:sp>
        <p:nvSpPr>
          <p:cNvPr id="8" name="Rectangle: Top Corners Rounded 7">
            <a:extLst>
              <a:ext uri="{FF2B5EF4-FFF2-40B4-BE49-F238E27FC236}">
                <a16:creationId xmlns:a16="http://schemas.microsoft.com/office/drawing/2014/main" id="{82F29DDC-56CE-50E1-9F1E-495E5AD9FBD4}"/>
              </a:ext>
            </a:extLst>
          </p:cNvPr>
          <p:cNvSpPr/>
          <p:nvPr userDrawn="1"/>
        </p:nvSpPr>
        <p:spPr>
          <a:xfrm>
            <a:off x="-25" y="35553229"/>
            <a:ext cx="25199975" cy="457200"/>
          </a:xfrm>
          <a:prstGeom prst="round2SameRect">
            <a:avLst/>
          </a:prstGeom>
          <a:solidFill>
            <a:srgbClr val="15492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userDrawn="1"/>
        </p:nvSpPr>
        <p:spPr>
          <a:xfrm>
            <a:off x="12114499" y="854400"/>
            <a:ext cx="12043682" cy="707886"/>
          </a:xfrm>
          <a:prstGeom prst="rect">
            <a:avLst/>
          </a:prstGeom>
        </p:spPr>
        <p:txBody>
          <a:bodyPr wrap="none">
            <a:spAutoFit/>
          </a:bodyPr>
          <a:lstStyle/>
          <a:p>
            <a:r>
              <a:rPr lang="fa-IR" sz="4000" b="1" dirty="0" smtClean="0">
                <a:solidFill>
                  <a:srgbClr val="385623"/>
                </a:solidFill>
                <a:effectLst>
                  <a:outerShdw blurRad="50800" dist="38100" algn="l">
                    <a:srgbClr val="000000">
                      <a:alpha val="40000"/>
                    </a:srgbClr>
                  </a:outerShdw>
                </a:effectLst>
                <a:latin typeface="Calibri" panose="020F0502020204030204" pitchFamily="34" charset="0"/>
                <a:ea typeface="Calibri" panose="020F0502020204030204" pitchFamily="34" charset="0"/>
                <a:cs typeface="B Titr" panose="00000700000000000000" pitchFamily="2" charset="-78"/>
              </a:rPr>
              <a:t>نهمین کنفرانس ملی و اولین کنفرانس بین‌المللی فیزیولوژی گیاهی </a:t>
            </a:r>
            <a:endParaRPr lang="en-US" sz="4000" dirty="0"/>
          </a:p>
        </p:txBody>
      </p:sp>
      <p:sp>
        <p:nvSpPr>
          <p:cNvPr id="10" name="Rectangle 9"/>
          <p:cNvSpPr/>
          <p:nvPr userDrawn="1"/>
        </p:nvSpPr>
        <p:spPr>
          <a:xfrm>
            <a:off x="12329815" y="2051513"/>
            <a:ext cx="11613051" cy="622799"/>
          </a:xfrm>
          <a:prstGeom prst="rect">
            <a:avLst/>
          </a:prstGeom>
        </p:spPr>
        <p:txBody>
          <a:bodyPr wrap="none">
            <a:spAutoFit/>
          </a:bodyPr>
          <a:lstStyle/>
          <a:p>
            <a:pPr algn="ctr" rtl="0">
              <a:lnSpc>
                <a:spcPct val="115000"/>
              </a:lnSpc>
              <a:spcAft>
                <a:spcPts val="0"/>
              </a:spcAft>
            </a:pPr>
            <a:r>
              <a:rPr lang="en-US" sz="3200" b="1" dirty="0" smtClean="0">
                <a:solidFill>
                  <a:srgbClr val="385623"/>
                </a:solidFill>
                <a:effectLst>
                  <a:outerShdw blurRad="50800" dist="38100" dir="10800000" algn="r">
                    <a:srgbClr val="000000">
                      <a:alpha val="40000"/>
                    </a:srgbClr>
                  </a:outerShdw>
                </a:effectLst>
                <a:latin typeface="Times New Roman Bold" panose="02020803070505020304" pitchFamily="18" charset="0"/>
                <a:ea typeface="Calibri" panose="020F0502020204030204" pitchFamily="34" charset="0"/>
                <a:cs typeface="Times New Roman" panose="02020603050405020304" pitchFamily="18" charset="0"/>
              </a:rPr>
              <a:t>9</a:t>
            </a:r>
            <a:r>
              <a:rPr lang="en-US" sz="3200" b="1" baseline="30000" dirty="0" smtClean="0">
                <a:solidFill>
                  <a:srgbClr val="385623"/>
                </a:solidFill>
                <a:effectLst>
                  <a:outerShdw blurRad="50800" dist="38100" dir="10800000" algn="r">
                    <a:srgbClr val="000000">
                      <a:alpha val="40000"/>
                    </a:srgbClr>
                  </a:outerShdw>
                </a:effectLst>
                <a:latin typeface="Times New Roman Bold" panose="02020803070505020304" pitchFamily="18" charset="0"/>
                <a:ea typeface="Calibri" panose="020F0502020204030204" pitchFamily="34" charset="0"/>
                <a:cs typeface="Times New Roman" panose="02020603050405020304" pitchFamily="18" charset="0"/>
              </a:rPr>
              <a:t>th</a:t>
            </a:r>
            <a:r>
              <a:rPr lang="en-US" sz="3200" b="1" dirty="0" smtClean="0">
                <a:solidFill>
                  <a:srgbClr val="385623"/>
                </a:solidFill>
                <a:effectLst>
                  <a:outerShdw blurRad="50800" dist="38100" dir="10800000" algn="r">
                    <a:srgbClr val="000000">
                      <a:alpha val="40000"/>
                    </a:srgbClr>
                  </a:outerShdw>
                </a:effectLst>
                <a:latin typeface="Times New Roman Bold" panose="02020803070505020304" pitchFamily="18" charset="0"/>
                <a:ea typeface="Calibri" panose="020F0502020204030204" pitchFamily="34" charset="0"/>
                <a:cs typeface="Times New Roman" panose="02020603050405020304" pitchFamily="18" charset="0"/>
              </a:rPr>
              <a:t> National and 1</a:t>
            </a:r>
            <a:r>
              <a:rPr lang="en-US" sz="3200" b="1" baseline="30000" dirty="0" smtClean="0">
                <a:solidFill>
                  <a:srgbClr val="385623"/>
                </a:solidFill>
                <a:effectLst>
                  <a:outerShdw blurRad="50800" dist="38100" dir="10800000" algn="r">
                    <a:srgbClr val="000000">
                      <a:alpha val="40000"/>
                    </a:srgbClr>
                  </a:outerShdw>
                </a:effectLst>
                <a:latin typeface="Times New Roman Bold" panose="02020803070505020304" pitchFamily="18" charset="0"/>
                <a:ea typeface="Calibri" panose="020F0502020204030204" pitchFamily="34" charset="0"/>
                <a:cs typeface="Times New Roman" panose="02020603050405020304" pitchFamily="18" charset="0"/>
              </a:rPr>
              <a:t>st</a:t>
            </a:r>
            <a:r>
              <a:rPr lang="en-US" sz="3200" b="1" dirty="0" smtClean="0">
                <a:solidFill>
                  <a:srgbClr val="385623"/>
                </a:solidFill>
                <a:effectLst>
                  <a:outerShdw blurRad="50800" dist="38100" dir="10800000" algn="r">
                    <a:srgbClr val="000000">
                      <a:alpha val="40000"/>
                    </a:srgbClr>
                  </a:outerShdw>
                </a:effectLst>
                <a:latin typeface="Times New Roman Bold" panose="02020803070505020304" pitchFamily="18" charset="0"/>
                <a:ea typeface="Calibri" panose="020F0502020204030204" pitchFamily="34" charset="0"/>
                <a:cs typeface="Times New Roman" panose="02020603050405020304" pitchFamily="18" charset="0"/>
              </a:rPr>
              <a:t> International Conference of Plant Physiology </a:t>
            </a: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1" name="Rectangle 10"/>
          <p:cNvSpPr/>
          <p:nvPr userDrawn="1"/>
        </p:nvSpPr>
        <p:spPr>
          <a:xfrm>
            <a:off x="1432124" y="989252"/>
            <a:ext cx="4091185" cy="461665"/>
          </a:xfrm>
          <a:prstGeom prst="rect">
            <a:avLst/>
          </a:prstGeom>
        </p:spPr>
        <p:txBody>
          <a:bodyPr wrap="none">
            <a:spAutoFit/>
          </a:bodyPr>
          <a:lstStyle/>
          <a:p>
            <a:r>
              <a:rPr lang="fa-IR" sz="2400" b="1" dirty="0" smtClean="0">
                <a:solidFill>
                  <a:srgbClr val="385623"/>
                </a:solidFill>
                <a:effectLst>
                  <a:outerShdw blurRad="50800" dist="38100" algn="l">
                    <a:srgbClr val="000000">
                      <a:alpha val="40000"/>
                    </a:srgbClr>
                  </a:outerShdw>
                </a:effectLst>
                <a:latin typeface="Calibri" panose="020F0502020204030204" pitchFamily="34" charset="0"/>
                <a:ea typeface="Calibri" panose="020F0502020204030204" pitchFamily="34" charset="0"/>
                <a:cs typeface="B Titr" panose="00000700000000000000" pitchFamily="2" charset="-78"/>
              </a:rPr>
              <a:t>27-29 بهمن 1404، دانشگاه گیلان</a:t>
            </a:r>
            <a:endParaRPr lang="en-US" sz="2400" dirty="0"/>
          </a:p>
        </p:txBody>
      </p:sp>
    </p:spTree>
    <p:extLst>
      <p:ext uri="{BB962C8B-B14F-4D97-AF65-F5344CB8AC3E}">
        <p14:creationId xmlns:p14="http://schemas.microsoft.com/office/powerpoint/2010/main" val="1435167986"/>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defTabSz="2519995" rtl="0" eaLnBrk="1" latinLnBrk="0" hangingPunct="1">
        <a:lnSpc>
          <a:spcPct val="90000"/>
        </a:lnSpc>
        <a:spcBef>
          <a:spcPct val="0"/>
        </a:spcBef>
        <a:buNone/>
        <a:defRPr sz="12126" kern="1200">
          <a:solidFill>
            <a:schemeClr val="tx1"/>
          </a:solidFill>
          <a:latin typeface="+mj-lt"/>
          <a:ea typeface="+mj-ea"/>
          <a:cs typeface="+mj-cs"/>
        </a:defRPr>
      </a:lvl1pPr>
    </p:titleStyle>
    <p:bodyStyle>
      <a:lvl1pPr marL="629999" indent="-629999" algn="l" defTabSz="2519995" rtl="0" eaLnBrk="1" latinLnBrk="0" hangingPunct="1">
        <a:lnSpc>
          <a:spcPct val="90000"/>
        </a:lnSpc>
        <a:spcBef>
          <a:spcPts val="2756"/>
        </a:spcBef>
        <a:buFont typeface="Arial" panose="020B0604020202020204" pitchFamily="34" charset="0"/>
        <a:buChar char="•"/>
        <a:defRPr sz="7717" kern="1200">
          <a:solidFill>
            <a:schemeClr val="tx1"/>
          </a:solidFill>
          <a:latin typeface="+mn-lt"/>
          <a:ea typeface="+mn-ea"/>
          <a:cs typeface="+mn-cs"/>
        </a:defRPr>
      </a:lvl1pPr>
      <a:lvl2pPr marL="1889996" indent="-629999" algn="l" defTabSz="2519995" rtl="0" eaLnBrk="1" latinLnBrk="0" hangingPunct="1">
        <a:lnSpc>
          <a:spcPct val="90000"/>
        </a:lnSpc>
        <a:spcBef>
          <a:spcPts val="1378"/>
        </a:spcBef>
        <a:buFont typeface="Arial" panose="020B0604020202020204" pitchFamily="34" charset="0"/>
        <a:buChar char="•"/>
        <a:defRPr sz="6614" kern="1200">
          <a:solidFill>
            <a:schemeClr val="tx1"/>
          </a:solidFill>
          <a:latin typeface="+mn-lt"/>
          <a:ea typeface="+mn-ea"/>
          <a:cs typeface="+mn-cs"/>
        </a:defRPr>
      </a:lvl2pPr>
      <a:lvl3pPr marL="3149994" indent="-629999" algn="l" defTabSz="2519995" rtl="0" eaLnBrk="1" latinLnBrk="0" hangingPunct="1">
        <a:lnSpc>
          <a:spcPct val="90000"/>
        </a:lnSpc>
        <a:spcBef>
          <a:spcPts val="1378"/>
        </a:spcBef>
        <a:buFont typeface="Arial" panose="020B0604020202020204" pitchFamily="34" charset="0"/>
        <a:buChar char="•"/>
        <a:defRPr sz="5512" kern="1200">
          <a:solidFill>
            <a:schemeClr val="tx1"/>
          </a:solidFill>
          <a:latin typeface="+mn-lt"/>
          <a:ea typeface="+mn-ea"/>
          <a:cs typeface="+mn-cs"/>
        </a:defRPr>
      </a:lvl3pPr>
      <a:lvl4pPr marL="4409991"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4pPr>
      <a:lvl5pPr marL="5669989"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5pPr>
      <a:lvl6pPr marL="6929986"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6pPr>
      <a:lvl7pPr marL="8189984"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7pPr>
      <a:lvl8pPr marL="9449981"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8pPr>
      <a:lvl9pPr marL="10709979"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9pPr>
    </p:bodyStyle>
    <p:otherStyle>
      <a:defPPr>
        <a:defRPr lang="en-US"/>
      </a:defPPr>
      <a:lvl1pPr marL="0" algn="l" defTabSz="2519995" rtl="0" eaLnBrk="1" latinLnBrk="0" hangingPunct="1">
        <a:defRPr sz="4961" kern="1200">
          <a:solidFill>
            <a:schemeClr val="tx1"/>
          </a:solidFill>
          <a:latin typeface="+mn-lt"/>
          <a:ea typeface="+mn-ea"/>
          <a:cs typeface="+mn-cs"/>
        </a:defRPr>
      </a:lvl1pPr>
      <a:lvl2pPr marL="1259997" algn="l" defTabSz="2519995" rtl="0" eaLnBrk="1" latinLnBrk="0" hangingPunct="1">
        <a:defRPr sz="4961" kern="1200">
          <a:solidFill>
            <a:schemeClr val="tx1"/>
          </a:solidFill>
          <a:latin typeface="+mn-lt"/>
          <a:ea typeface="+mn-ea"/>
          <a:cs typeface="+mn-cs"/>
        </a:defRPr>
      </a:lvl2pPr>
      <a:lvl3pPr marL="2519995" algn="l" defTabSz="2519995" rtl="0" eaLnBrk="1" latinLnBrk="0" hangingPunct="1">
        <a:defRPr sz="4961" kern="1200">
          <a:solidFill>
            <a:schemeClr val="tx1"/>
          </a:solidFill>
          <a:latin typeface="+mn-lt"/>
          <a:ea typeface="+mn-ea"/>
          <a:cs typeface="+mn-cs"/>
        </a:defRPr>
      </a:lvl3pPr>
      <a:lvl4pPr marL="3779992" algn="l" defTabSz="2519995" rtl="0" eaLnBrk="1" latinLnBrk="0" hangingPunct="1">
        <a:defRPr sz="4961" kern="1200">
          <a:solidFill>
            <a:schemeClr val="tx1"/>
          </a:solidFill>
          <a:latin typeface="+mn-lt"/>
          <a:ea typeface="+mn-ea"/>
          <a:cs typeface="+mn-cs"/>
        </a:defRPr>
      </a:lvl4pPr>
      <a:lvl5pPr marL="5039990" algn="l" defTabSz="2519995" rtl="0" eaLnBrk="1" latinLnBrk="0" hangingPunct="1">
        <a:defRPr sz="4961" kern="1200">
          <a:solidFill>
            <a:schemeClr val="tx1"/>
          </a:solidFill>
          <a:latin typeface="+mn-lt"/>
          <a:ea typeface="+mn-ea"/>
          <a:cs typeface="+mn-cs"/>
        </a:defRPr>
      </a:lvl5pPr>
      <a:lvl6pPr marL="6299987" algn="l" defTabSz="2519995" rtl="0" eaLnBrk="1" latinLnBrk="0" hangingPunct="1">
        <a:defRPr sz="4961" kern="1200">
          <a:solidFill>
            <a:schemeClr val="tx1"/>
          </a:solidFill>
          <a:latin typeface="+mn-lt"/>
          <a:ea typeface="+mn-ea"/>
          <a:cs typeface="+mn-cs"/>
        </a:defRPr>
      </a:lvl6pPr>
      <a:lvl7pPr marL="7559985" algn="l" defTabSz="2519995" rtl="0" eaLnBrk="1" latinLnBrk="0" hangingPunct="1">
        <a:defRPr sz="4961" kern="1200">
          <a:solidFill>
            <a:schemeClr val="tx1"/>
          </a:solidFill>
          <a:latin typeface="+mn-lt"/>
          <a:ea typeface="+mn-ea"/>
          <a:cs typeface="+mn-cs"/>
        </a:defRPr>
      </a:lvl7pPr>
      <a:lvl8pPr marL="8819982" algn="l" defTabSz="2519995" rtl="0" eaLnBrk="1" latinLnBrk="0" hangingPunct="1">
        <a:defRPr sz="4961" kern="1200">
          <a:solidFill>
            <a:schemeClr val="tx1"/>
          </a:solidFill>
          <a:latin typeface="+mn-lt"/>
          <a:ea typeface="+mn-ea"/>
          <a:cs typeface="+mn-cs"/>
        </a:defRPr>
      </a:lvl8pPr>
      <a:lvl9pPr marL="10079980" algn="l" defTabSz="2519995" rtl="0" eaLnBrk="1" latinLnBrk="0" hangingPunct="1">
        <a:defRPr sz="496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pubchem.ncbi.nlm.nih.gov/compound/Liquiritic-acid"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Rounded Corners 7">
            <a:extLst>
              <a:ext uri="{FF2B5EF4-FFF2-40B4-BE49-F238E27FC236}">
                <a16:creationId xmlns:a16="http://schemas.microsoft.com/office/drawing/2014/main" id="{593C314D-B4DF-18B7-BEC1-AC9E83821C08}"/>
              </a:ext>
            </a:extLst>
          </p:cNvPr>
          <p:cNvSpPr/>
          <p:nvPr/>
        </p:nvSpPr>
        <p:spPr>
          <a:xfrm>
            <a:off x="1044143" y="3145880"/>
            <a:ext cx="23418800" cy="2336800"/>
          </a:xfrm>
          <a:prstGeom prst="roundRect">
            <a:avLst/>
          </a:prstGeom>
          <a:solidFill>
            <a:schemeClr val="accent6">
              <a:lumMod val="40000"/>
              <a:lumOff val="60000"/>
            </a:schemeClr>
          </a:solidFill>
          <a:ln>
            <a:solidFill>
              <a:srgbClr val="154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1"/>
            <a:r>
              <a:rPr lang="fa-IR" sz="4400" b="1" dirty="0">
                <a:cs typeface="+mj-cs"/>
              </a:rPr>
              <a:t>مقایسه ساپونین‌های تری‌ترپنوئیدی مغز پسته‌ی اهلی </a:t>
            </a:r>
            <a:r>
              <a:rPr lang="en-US" sz="4400" b="1" dirty="0">
                <a:cs typeface="+mj-cs"/>
              </a:rPr>
              <a:t>(</a:t>
            </a:r>
            <a:r>
              <a:rPr lang="en-US" sz="4400" b="1" i="1" dirty="0" err="1">
                <a:cs typeface="+mj-cs"/>
              </a:rPr>
              <a:t>Pistacia</a:t>
            </a:r>
            <a:r>
              <a:rPr lang="en-US" sz="4400" b="1" dirty="0">
                <a:cs typeface="+mj-cs"/>
              </a:rPr>
              <a:t> </a:t>
            </a:r>
            <a:r>
              <a:rPr lang="en-US" sz="4400" b="1" i="1" dirty="0" err="1">
                <a:cs typeface="+mj-cs"/>
              </a:rPr>
              <a:t>vera</a:t>
            </a:r>
            <a:r>
              <a:rPr lang="en-US" sz="4400" b="1" dirty="0">
                <a:cs typeface="+mj-cs"/>
              </a:rPr>
              <a:t>) </a:t>
            </a:r>
            <a:r>
              <a:rPr lang="fa-IR" sz="4400" b="1" dirty="0">
                <a:cs typeface="+mj-cs"/>
              </a:rPr>
              <a:t>و دو گونه پسته وحشی بنه</a:t>
            </a:r>
            <a:r>
              <a:rPr lang="en-US" sz="4400" b="1" dirty="0">
                <a:cs typeface="+mj-cs"/>
              </a:rPr>
              <a:t>(</a:t>
            </a:r>
            <a:r>
              <a:rPr lang="en-US" sz="4400" b="1" i="1" dirty="0" err="1">
                <a:cs typeface="+mj-cs"/>
              </a:rPr>
              <a:t>Pistacia</a:t>
            </a:r>
            <a:r>
              <a:rPr lang="en-US" sz="4400" b="1" dirty="0">
                <a:cs typeface="+mj-cs"/>
              </a:rPr>
              <a:t> </a:t>
            </a:r>
            <a:r>
              <a:rPr lang="en-US" sz="4400" b="1" i="1" dirty="0" err="1">
                <a:cs typeface="+mj-cs"/>
              </a:rPr>
              <a:t>atlantica</a:t>
            </a:r>
            <a:r>
              <a:rPr lang="en-US" sz="4400" b="1" dirty="0">
                <a:cs typeface="+mj-cs"/>
              </a:rPr>
              <a:t>)  </a:t>
            </a:r>
            <a:r>
              <a:rPr lang="fa-IR" sz="4400" b="1" dirty="0">
                <a:cs typeface="+mj-cs"/>
              </a:rPr>
              <a:t>و خینجوک </a:t>
            </a:r>
            <a:r>
              <a:rPr lang="en-US" sz="4400" b="1" dirty="0">
                <a:cs typeface="+mj-cs"/>
              </a:rPr>
              <a:t>(</a:t>
            </a:r>
            <a:r>
              <a:rPr lang="en-US" sz="4400" b="1" i="1" dirty="0" err="1">
                <a:cs typeface="+mj-cs"/>
              </a:rPr>
              <a:t>Pistacia</a:t>
            </a:r>
            <a:r>
              <a:rPr lang="en-US" sz="4400" b="1" dirty="0">
                <a:cs typeface="+mj-cs"/>
              </a:rPr>
              <a:t> </a:t>
            </a:r>
            <a:r>
              <a:rPr lang="en-US" sz="4400" b="1" i="1" dirty="0" err="1">
                <a:cs typeface="+mj-cs"/>
              </a:rPr>
              <a:t>khinjuke</a:t>
            </a:r>
            <a:r>
              <a:rPr lang="en-US" sz="4400" b="1" dirty="0">
                <a:cs typeface="+mj-cs"/>
              </a:rPr>
              <a:t>)</a:t>
            </a:r>
            <a:endParaRPr lang="en-US" sz="4400" dirty="0">
              <a:cs typeface="+mj-cs"/>
            </a:endParaRPr>
          </a:p>
        </p:txBody>
      </p:sp>
      <p:sp>
        <p:nvSpPr>
          <p:cNvPr id="10" name="TextBox 9">
            <a:extLst>
              <a:ext uri="{FF2B5EF4-FFF2-40B4-BE49-F238E27FC236}">
                <a16:creationId xmlns:a16="http://schemas.microsoft.com/office/drawing/2014/main" id="{4C37A9B7-F825-95CE-C230-697B38EB0EB0}"/>
              </a:ext>
            </a:extLst>
          </p:cNvPr>
          <p:cNvSpPr txBox="1"/>
          <p:nvPr/>
        </p:nvSpPr>
        <p:spPr>
          <a:xfrm>
            <a:off x="935988" y="4345719"/>
            <a:ext cx="23085034" cy="3970318"/>
          </a:xfrm>
          <a:prstGeom prst="rect">
            <a:avLst/>
          </a:prstGeom>
          <a:noFill/>
        </p:spPr>
        <p:txBody>
          <a:bodyPr wrap="square">
            <a:spAutoFit/>
          </a:bodyPr>
          <a:lstStyle/>
          <a:p>
            <a:pPr algn="ctr" rtl="1"/>
            <a:endParaRPr lang="en-US" sz="3600" dirty="0">
              <a:cs typeface="+mj-cs"/>
            </a:endParaRPr>
          </a:p>
          <a:p>
            <a:pPr algn="ctr" rtl="1"/>
            <a:r>
              <a:rPr lang="fa-IR" sz="3600" b="1" dirty="0">
                <a:cs typeface="+mj-cs"/>
              </a:rPr>
              <a:t> </a:t>
            </a:r>
            <a:endParaRPr lang="en-US" sz="3600" dirty="0">
              <a:cs typeface="+mj-cs"/>
            </a:endParaRPr>
          </a:p>
          <a:p>
            <a:pPr algn="ctr" rtl="1"/>
            <a:r>
              <a:rPr lang="fa-IR" sz="3600" b="1" u="sng" dirty="0">
                <a:effectLst>
                  <a:outerShdw blurRad="50800" dist="38100" algn="l">
                    <a:srgbClr val="000000">
                      <a:alpha val="40000"/>
                    </a:srgbClr>
                  </a:outerShdw>
                </a:effectLst>
              </a:rPr>
              <a:t>آسیه رئیسی</a:t>
            </a:r>
            <a:r>
              <a:rPr lang="fa-IR" sz="3600" b="1" u="sng" baseline="30000" dirty="0">
                <a:effectLst>
                  <a:outerShdw blurRad="50800" dist="38100" algn="l">
                    <a:srgbClr val="000000">
                      <a:alpha val="40000"/>
                    </a:srgbClr>
                  </a:outerShdw>
                </a:effectLst>
              </a:rPr>
              <a:t>1</a:t>
            </a:r>
            <a:r>
              <a:rPr lang="fa-IR" sz="3600" b="1" dirty="0"/>
              <a:t> </a:t>
            </a:r>
            <a:r>
              <a:rPr lang="fa-IR" sz="3600" b="1" dirty="0">
                <a:effectLst>
                  <a:outerShdw blurRad="50800" dist="38100" algn="l">
                    <a:srgbClr val="000000">
                      <a:alpha val="40000"/>
                    </a:srgbClr>
                  </a:outerShdw>
                </a:effectLst>
              </a:rPr>
              <a:t>، امیر عباس مینائی‌فر </a:t>
            </a:r>
            <a:r>
              <a:rPr lang="fa-IR" sz="3600" b="1" baseline="30000" dirty="0">
                <a:effectLst>
                  <a:outerShdw blurRad="50800" dist="38100" algn="l">
                    <a:srgbClr val="000000">
                      <a:alpha val="40000"/>
                    </a:srgbClr>
                  </a:outerShdw>
                </a:effectLst>
              </a:rPr>
              <a:t>2</a:t>
            </a:r>
            <a:r>
              <a:rPr lang="fa-IR" sz="3600" b="1" dirty="0">
                <a:effectLst>
                  <a:outerShdw blurRad="50800" dist="38100" algn="l">
                    <a:srgbClr val="000000">
                      <a:alpha val="40000"/>
                    </a:srgbClr>
                  </a:outerShdw>
                </a:effectLst>
              </a:rPr>
              <a:t>، فاطمه برزگری فیروزآبادی</a:t>
            </a:r>
            <a:r>
              <a:rPr lang="fa-IR" sz="3600" b="1" baseline="30000" dirty="0">
                <a:effectLst>
                  <a:outerShdw blurRad="50800" dist="38100" algn="l">
                    <a:srgbClr val="000000">
                      <a:alpha val="40000"/>
                    </a:srgbClr>
                  </a:outerShdw>
                </a:effectLst>
              </a:rPr>
              <a:t>2</a:t>
            </a:r>
            <a:r>
              <a:rPr lang="fa-IR" sz="3600" b="1" dirty="0">
                <a:effectLst>
                  <a:outerShdw blurRad="50800" dist="38100" algn="l">
                    <a:srgbClr val="000000">
                      <a:alpha val="40000"/>
                    </a:srgbClr>
                  </a:outerShdw>
                </a:effectLst>
              </a:rPr>
              <a:t>، فاطمه </a:t>
            </a:r>
            <a:r>
              <a:rPr lang="fa-IR" sz="3600" b="1" dirty="0" smtClean="0">
                <a:effectLst>
                  <a:outerShdw blurRad="50800" dist="38100" algn="l">
                    <a:srgbClr val="000000">
                      <a:alpha val="40000"/>
                    </a:srgbClr>
                  </a:outerShdw>
                </a:effectLst>
              </a:rPr>
              <a:t>دانشمند</a:t>
            </a:r>
            <a:r>
              <a:rPr lang="fa-IR" sz="3600" b="1" baseline="30000" dirty="0" smtClean="0">
                <a:effectLst>
                  <a:outerShdw blurRad="50800" dist="38100" algn="l">
                    <a:srgbClr val="000000">
                      <a:alpha val="40000"/>
                    </a:srgbClr>
                  </a:outerShdw>
                </a:effectLst>
              </a:rPr>
              <a:t>2</a:t>
            </a:r>
            <a:endParaRPr lang="en-US" sz="3600" b="1" dirty="0"/>
          </a:p>
          <a:p>
            <a:pPr algn="ctr" rtl="1"/>
            <a:r>
              <a:rPr lang="fa-IR" sz="3600" baseline="30000" dirty="0">
                <a:cs typeface="+mj-cs"/>
              </a:rPr>
              <a:t>1</a:t>
            </a:r>
            <a:r>
              <a:rPr lang="fa-IR" sz="3600" baseline="30000" dirty="0"/>
              <a:t> </a:t>
            </a:r>
            <a:r>
              <a:rPr lang="fa-IR" sz="3600" dirty="0"/>
              <a:t>دانشجوی کارشناسی ارشد بیوفیزیک، گروه زیست شناسی، دانشگاه پیام نور، تهران، ایران </a:t>
            </a:r>
            <a:endParaRPr lang="en-US" sz="3600" dirty="0"/>
          </a:p>
          <a:p>
            <a:pPr algn="ctr" rtl="1"/>
            <a:r>
              <a:rPr lang="fa-IR" sz="3600" baseline="30000" dirty="0"/>
              <a:t>2  </a:t>
            </a:r>
            <a:r>
              <a:rPr lang="fa-IR" sz="3600" dirty="0"/>
              <a:t>گروه زیست شناسی، دانشگاه پیام نور، تهران، ایران </a:t>
            </a:r>
            <a:endParaRPr lang="en-US" sz="3600" dirty="0"/>
          </a:p>
          <a:p>
            <a:pPr algn="ctr" rtl="1"/>
            <a:r>
              <a:rPr lang="fa-IR" sz="3200" b="1" dirty="0" smtClean="0"/>
              <a:t>نویسنده </a:t>
            </a:r>
            <a:r>
              <a:rPr lang="fa-IR" sz="3200" b="1" dirty="0"/>
              <a:t>مسئول: </a:t>
            </a:r>
            <a:r>
              <a:rPr lang="en-US" sz="3600" dirty="0"/>
              <a:t>f.daneshmand@pnu.ac.ir</a:t>
            </a:r>
          </a:p>
          <a:p>
            <a:pPr algn="ctr" rtl="1"/>
            <a:r>
              <a:rPr lang="en-US" sz="3600" dirty="0"/>
              <a:t> </a:t>
            </a:r>
          </a:p>
        </p:txBody>
      </p:sp>
      <p:sp>
        <p:nvSpPr>
          <p:cNvPr id="13" name="Rectangle: Rounded Corners 12">
            <a:extLst>
              <a:ext uri="{FF2B5EF4-FFF2-40B4-BE49-F238E27FC236}">
                <a16:creationId xmlns:a16="http://schemas.microsoft.com/office/drawing/2014/main" id="{845614A4-B4DB-AF29-E28C-7096ECFE48A5}"/>
              </a:ext>
            </a:extLst>
          </p:cNvPr>
          <p:cNvSpPr/>
          <p:nvPr/>
        </p:nvSpPr>
        <p:spPr>
          <a:xfrm>
            <a:off x="12972458" y="7691768"/>
            <a:ext cx="11521440" cy="1325880"/>
          </a:xfrm>
          <a:prstGeom prst="roundRect">
            <a:avLst/>
          </a:prstGeom>
          <a:solidFill>
            <a:srgbClr val="15492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a-IR" sz="7200" dirty="0">
                <a:cs typeface="B Titr" panose="00000700000000000000" pitchFamily="2" charset="-78"/>
              </a:rPr>
              <a:t>چکیده</a:t>
            </a:r>
            <a:endParaRPr lang="en-US" sz="8000" dirty="0">
              <a:cs typeface="B Titr" panose="00000700000000000000" pitchFamily="2" charset="-78"/>
            </a:endParaRPr>
          </a:p>
        </p:txBody>
      </p:sp>
      <p:sp>
        <p:nvSpPr>
          <p:cNvPr id="17" name="Rectangle: Rounded Corners 16">
            <a:extLst>
              <a:ext uri="{FF2B5EF4-FFF2-40B4-BE49-F238E27FC236}">
                <a16:creationId xmlns:a16="http://schemas.microsoft.com/office/drawing/2014/main" id="{9193A5EC-AE58-877B-C356-242EAB6BB033}"/>
              </a:ext>
            </a:extLst>
          </p:cNvPr>
          <p:cNvSpPr/>
          <p:nvPr/>
        </p:nvSpPr>
        <p:spPr>
          <a:xfrm>
            <a:off x="999794" y="7712344"/>
            <a:ext cx="11521440" cy="1325880"/>
          </a:xfrm>
          <a:prstGeom prst="roundRect">
            <a:avLst/>
          </a:prstGeom>
          <a:solidFill>
            <a:srgbClr val="15492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a-IR" sz="7200" dirty="0">
                <a:cs typeface="B Titr" panose="00000700000000000000" pitchFamily="2" charset="-78"/>
              </a:rPr>
              <a:t>نتایج و بحث</a:t>
            </a:r>
            <a:endParaRPr lang="en-US" sz="8000" dirty="0">
              <a:cs typeface="B Titr" panose="00000700000000000000" pitchFamily="2" charset="-78"/>
            </a:endParaRPr>
          </a:p>
        </p:txBody>
      </p:sp>
      <p:sp>
        <p:nvSpPr>
          <p:cNvPr id="18" name="Rectangle: Rounded Corners 17">
            <a:extLst>
              <a:ext uri="{FF2B5EF4-FFF2-40B4-BE49-F238E27FC236}">
                <a16:creationId xmlns:a16="http://schemas.microsoft.com/office/drawing/2014/main" id="{F1D38789-E668-882E-8D54-80F005E42EF5}"/>
              </a:ext>
            </a:extLst>
          </p:cNvPr>
          <p:cNvSpPr/>
          <p:nvPr/>
        </p:nvSpPr>
        <p:spPr>
          <a:xfrm>
            <a:off x="12972458" y="17928829"/>
            <a:ext cx="11521440" cy="1325880"/>
          </a:xfrm>
          <a:prstGeom prst="roundRect">
            <a:avLst/>
          </a:prstGeom>
          <a:solidFill>
            <a:srgbClr val="15492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a-IR" sz="7200" dirty="0">
                <a:cs typeface="B Titr" panose="00000700000000000000" pitchFamily="2" charset="-78"/>
              </a:rPr>
              <a:t>مقدمه</a:t>
            </a:r>
            <a:endParaRPr lang="en-US" sz="8000" dirty="0">
              <a:cs typeface="B Titr" panose="00000700000000000000" pitchFamily="2" charset="-78"/>
            </a:endParaRPr>
          </a:p>
        </p:txBody>
      </p:sp>
      <p:sp>
        <p:nvSpPr>
          <p:cNvPr id="19" name="Rectangle: Rounded Corners 18">
            <a:extLst>
              <a:ext uri="{FF2B5EF4-FFF2-40B4-BE49-F238E27FC236}">
                <a16:creationId xmlns:a16="http://schemas.microsoft.com/office/drawing/2014/main" id="{51BA1E9B-E599-D67D-A292-7CBB901D216A}"/>
              </a:ext>
            </a:extLst>
          </p:cNvPr>
          <p:cNvSpPr/>
          <p:nvPr/>
        </p:nvSpPr>
        <p:spPr>
          <a:xfrm>
            <a:off x="13186670" y="29755607"/>
            <a:ext cx="11521440" cy="1325880"/>
          </a:xfrm>
          <a:prstGeom prst="roundRect">
            <a:avLst/>
          </a:prstGeom>
          <a:solidFill>
            <a:srgbClr val="15492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a-IR" sz="7200" dirty="0">
                <a:cs typeface="B Titr" panose="00000700000000000000" pitchFamily="2" charset="-78"/>
              </a:rPr>
              <a:t>مواد و روش‌ها</a:t>
            </a:r>
            <a:endParaRPr lang="en-US" sz="8000" dirty="0">
              <a:cs typeface="B Titr" panose="00000700000000000000" pitchFamily="2" charset="-78"/>
            </a:endParaRPr>
          </a:p>
        </p:txBody>
      </p:sp>
      <p:sp>
        <p:nvSpPr>
          <p:cNvPr id="20" name="Rectangle: Rounded Corners 19">
            <a:extLst>
              <a:ext uri="{FF2B5EF4-FFF2-40B4-BE49-F238E27FC236}">
                <a16:creationId xmlns:a16="http://schemas.microsoft.com/office/drawing/2014/main" id="{0DD174B3-604C-8FB8-E5D8-966F1229F590}"/>
              </a:ext>
            </a:extLst>
          </p:cNvPr>
          <p:cNvSpPr/>
          <p:nvPr/>
        </p:nvSpPr>
        <p:spPr>
          <a:xfrm>
            <a:off x="929873" y="26174673"/>
            <a:ext cx="11521440" cy="1325880"/>
          </a:xfrm>
          <a:prstGeom prst="roundRect">
            <a:avLst/>
          </a:prstGeom>
          <a:solidFill>
            <a:srgbClr val="15492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a-IR" sz="7200" smtClean="0">
                <a:cs typeface="B Titr" panose="00000700000000000000" pitchFamily="2" charset="-78"/>
              </a:rPr>
              <a:t>منابع</a:t>
            </a:r>
            <a:r>
              <a:rPr lang="fa-IR" sz="8000" smtClean="0"/>
              <a:t> </a:t>
            </a:r>
            <a:endParaRPr lang="en-US" sz="8000" dirty="0">
              <a:cs typeface="B Titr" panose="00000700000000000000" pitchFamily="2" charset="-78"/>
            </a:endParaRPr>
          </a:p>
        </p:txBody>
      </p:sp>
      <p:sp>
        <p:nvSpPr>
          <p:cNvPr id="22" name="TextBox 21">
            <a:extLst>
              <a:ext uri="{FF2B5EF4-FFF2-40B4-BE49-F238E27FC236}">
                <a16:creationId xmlns:a16="http://schemas.microsoft.com/office/drawing/2014/main" id="{4A3042C6-9FEA-9D92-A001-967326533BFE}"/>
              </a:ext>
            </a:extLst>
          </p:cNvPr>
          <p:cNvSpPr txBox="1"/>
          <p:nvPr/>
        </p:nvSpPr>
        <p:spPr>
          <a:xfrm>
            <a:off x="12865519" y="9112941"/>
            <a:ext cx="11521440" cy="8463855"/>
          </a:xfrm>
          <a:prstGeom prst="rect">
            <a:avLst/>
          </a:prstGeom>
          <a:noFill/>
        </p:spPr>
        <p:txBody>
          <a:bodyPr wrap="square" rtlCol="0">
            <a:spAutoFit/>
          </a:bodyPr>
          <a:lstStyle/>
          <a:p>
            <a:pPr algn="r" rtl="1"/>
            <a:r>
              <a:rPr lang="fa-IR" sz="3200" dirty="0"/>
              <a:t>گیاهان دارویی منبع غنی از ترکیبات شیمیایی فعال بیولوژیکی و طبیعی هستند و در حال حاضر از ساپونین‌ها و عصاره‌های ساپونینی با منشا گیاهی در فرآوری مواد غذایی استفاده های متنوعی می‌شود. علت این کاربرد را می توان به خواص فیزیکوشیمیایی منحصر به فرد این گروه از مواد نسبت داد. جنس </a:t>
            </a:r>
            <a:r>
              <a:rPr lang="en-US" sz="3200" i="1" dirty="0" err="1"/>
              <a:t>Pistacia</a:t>
            </a:r>
            <a:r>
              <a:rPr lang="en-US" sz="3200" dirty="0"/>
              <a:t> </a:t>
            </a:r>
            <a:r>
              <a:rPr lang="fa-IR" sz="3200" dirty="0"/>
              <a:t>متعلق به خانواده </a:t>
            </a:r>
            <a:r>
              <a:rPr lang="en-US" sz="3200" dirty="0" err="1"/>
              <a:t>Anacardiaceae</a:t>
            </a:r>
            <a:r>
              <a:rPr lang="en-US" sz="3200" dirty="0"/>
              <a:t> </a:t>
            </a:r>
            <a:r>
              <a:rPr lang="fa-IR" sz="3200" dirty="0"/>
              <a:t>است که دارای ارزش اقتصادی، دارویی و تغذیه‌ای بالایی است. در این پژوهش که در قالب طرح کاملا تصادفی انجام شد، ساپونین‌های تری‌ترپنوئیدی پسته اهلی (</a:t>
            </a:r>
            <a:r>
              <a:rPr lang="en-US" sz="3200" i="1" dirty="0" err="1"/>
              <a:t>Pistacia</a:t>
            </a:r>
            <a:r>
              <a:rPr lang="en-US" sz="3200" dirty="0"/>
              <a:t> </a:t>
            </a:r>
            <a:r>
              <a:rPr lang="en-US" sz="3200" i="1" dirty="0" err="1"/>
              <a:t>vera</a:t>
            </a:r>
            <a:r>
              <a:rPr lang="fa-IR" sz="3200" dirty="0"/>
              <a:t>) و دو پسته وحشی بنه </a:t>
            </a:r>
            <a:r>
              <a:rPr lang="en-US" sz="3200" dirty="0"/>
              <a:t>(</a:t>
            </a:r>
            <a:r>
              <a:rPr lang="en-US" sz="3200" i="1" dirty="0" err="1"/>
              <a:t>Pistacia</a:t>
            </a:r>
            <a:r>
              <a:rPr lang="en-US" sz="3200" dirty="0"/>
              <a:t> </a:t>
            </a:r>
            <a:r>
              <a:rPr lang="en-US" sz="3200" i="1" dirty="0" err="1"/>
              <a:t>atlantica</a:t>
            </a:r>
            <a:r>
              <a:rPr lang="en-US" sz="3200" dirty="0"/>
              <a:t>) </a:t>
            </a:r>
            <a:r>
              <a:rPr lang="fa-IR" sz="3200" dirty="0"/>
              <a:t>و خینجوک </a:t>
            </a:r>
            <a:r>
              <a:rPr lang="en-US" sz="3200" dirty="0"/>
              <a:t>(</a:t>
            </a:r>
            <a:r>
              <a:rPr lang="en-US" sz="3200" i="1" dirty="0" err="1"/>
              <a:t>Pistacia</a:t>
            </a:r>
            <a:r>
              <a:rPr lang="en-US" sz="3200" dirty="0"/>
              <a:t> </a:t>
            </a:r>
            <a:r>
              <a:rPr lang="en-US" sz="3200" i="1" dirty="0" err="1"/>
              <a:t>khinjuke</a:t>
            </a:r>
            <a:r>
              <a:rPr lang="en-US" sz="3200" dirty="0"/>
              <a:t>) </a:t>
            </a:r>
            <a:r>
              <a:rPr lang="fa-IR" sz="3200" dirty="0"/>
              <a:t>با استفاده از روش </a:t>
            </a:r>
            <a:r>
              <a:rPr lang="en-US" sz="3200" dirty="0"/>
              <a:t>RP/HPLC</a:t>
            </a:r>
            <a:r>
              <a:rPr lang="fa-IR" sz="3200" dirty="0"/>
              <a:t>  مورد بررسی قرار گرفت. در این تحقیق 5 نوع ترکیب ساپونینی با نام‌های </a:t>
            </a:r>
            <a:r>
              <a:rPr lang="en-US" sz="3200" dirty="0" err="1"/>
              <a:t>Oleanolic</a:t>
            </a:r>
            <a:r>
              <a:rPr lang="en-US" sz="3200" dirty="0"/>
              <a:t> acid</a:t>
            </a:r>
            <a:r>
              <a:rPr lang="fa-IR" sz="3200" dirty="0"/>
              <a:t>، </a:t>
            </a:r>
            <a:r>
              <a:rPr lang="en-US" sz="3200" dirty="0"/>
              <a:t>-Hydroxy-12-oleanen-28-oic acid</a:t>
            </a:r>
            <a:r>
              <a:rPr lang="fa-IR" sz="3200" dirty="0"/>
              <a:t> ، </a:t>
            </a:r>
            <a:r>
              <a:rPr lang="en-US" sz="3200" dirty="0">
                <a:hlinkClick r:id="rId2"/>
              </a:rPr>
              <a:t>3-Hydroxy-11-oxoolean-12-en-29-oic acid</a:t>
            </a:r>
            <a:r>
              <a:rPr lang="fa-IR" sz="3200" dirty="0"/>
              <a:t>، </a:t>
            </a:r>
            <a:r>
              <a:rPr lang="en-US" sz="3200" dirty="0" err="1"/>
              <a:t>Quinatic</a:t>
            </a:r>
            <a:r>
              <a:rPr lang="en-US" sz="3200" dirty="0"/>
              <a:t> acid</a:t>
            </a:r>
            <a:r>
              <a:rPr lang="fa-IR" sz="3200" dirty="0"/>
              <a:t> و </a:t>
            </a:r>
            <a:r>
              <a:rPr lang="en-US" sz="3200" dirty="0"/>
              <a:t>-</a:t>
            </a:r>
            <a:r>
              <a:rPr lang="en-US" sz="3200" dirty="0" err="1"/>
              <a:t>Epioleanolic</a:t>
            </a:r>
            <a:r>
              <a:rPr lang="en-US" sz="3200" dirty="0"/>
              <a:t> acid  </a:t>
            </a:r>
            <a:r>
              <a:rPr lang="fa-IR" sz="3200" dirty="0"/>
              <a:t>در هر سه گونه‌ی پسته شناسایی شد. </a:t>
            </a:r>
            <a:r>
              <a:rPr lang="en-US" sz="3200" dirty="0" err="1"/>
              <a:t>Oleanolic</a:t>
            </a:r>
            <a:r>
              <a:rPr lang="en-US" sz="3200" dirty="0"/>
              <a:t> acid </a:t>
            </a:r>
            <a:r>
              <a:rPr lang="fa-IR" sz="3200" dirty="0"/>
              <a:t>دارای بیشترین غلظت در هر سه گونه به ترتیب در مقادیر 74/44، 77/41 و 41/44 درصد بود و کمترین غلظت در هر سه گونه مربوط به ترکیب </a:t>
            </a:r>
            <a:r>
              <a:rPr lang="en-US" sz="3200" dirty="0">
                <a:hlinkClick r:id="rId2"/>
              </a:rPr>
              <a:t>3-Hydroxy-11-oxoolean-12-en-29-oic acid</a:t>
            </a:r>
            <a:r>
              <a:rPr lang="en-US" sz="3200" dirty="0"/>
              <a:t> </a:t>
            </a:r>
            <a:r>
              <a:rPr lang="fa-IR" sz="3200" dirty="0"/>
              <a:t>به ترتیب با مقادیر 81/6، 02/7 و 76/6 درصد بود. نتایج این مطالعه نشان داد که تفاوتی در نوع ترکیبات ساپونینی تری ترپنوئیدی بین گونه های اهلی و وحشی پسته، وجود ندارد و عوامل ژنتیکی و محیطی فقط بر مقدار این متابولیتهای ثانویه تاثیرگذار بوده اند.</a:t>
            </a:r>
            <a:endParaRPr lang="en-US" sz="3200" dirty="0"/>
          </a:p>
          <a:p>
            <a:pPr algn="r" rtl="1"/>
            <a:r>
              <a:rPr lang="en-US" sz="3200" dirty="0"/>
              <a:t> </a:t>
            </a:r>
            <a:r>
              <a:rPr lang="fa-IR" sz="3200" dirty="0" smtClean="0"/>
              <a:t>واژگان </a:t>
            </a:r>
            <a:r>
              <a:rPr lang="fa-IR" sz="3200" dirty="0"/>
              <a:t>کلیدی: اولئانولیک اسید، کروماتوگرافی مایع با کارایی بالا، متابولیت ثانویه </a:t>
            </a:r>
            <a:endParaRPr lang="en-US" sz="3200" dirty="0"/>
          </a:p>
        </p:txBody>
      </p:sp>
      <p:sp>
        <p:nvSpPr>
          <p:cNvPr id="26" name="TextBox 25">
            <a:extLst>
              <a:ext uri="{FF2B5EF4-FFF2-40B4-BE49-F238E27FC236}">
                <a16:creationId xmlns:a16="http://schemas.microsoft.com/office/drawing/2014/main" id="{8FF411E3-9FBF-0416-9B5A-0CBCC5AB8E5D}"/>
              </a:ext>
            </a:extLst>
          </p:cNvPr>
          <p:cNvSpPr txBox="1"/>
          <p:nvPr/>
        </p:nvSpPr>
        <p:spPr>
          <a:xfrm>
            <a:off x="929873" y="9110675"/>
            <a:ext cx="11521440" cy="5355312"/>
          </a:xfrm>
          <a:prstGeom prst="rect">
            <a:avLst/>
          </a:prstGeom>
          <a:noFill/>
        </p:spPr>
        <p:txBody>
          <a:bodyPr wrap="square" rtlCol="0">
            <a:spAutoFit/>
          </a:bodyPr>
          <a:lstStyle/>
          <a:p>
            <a:pPr algn="r" rtl="1"/>
            <a:r>
              <a:rPr lang="fa-IR" sz="3200" dirty="0"/>
              <a:t>با توجه به نتایج به دست آمده، در پسته اهلی</a:t>
            </a:r>
            <a:r>
              <a:rPr lang="en-US" sz="3200" dirty="0"/>
              <a:t>(</a:t>
            </a:r>
            <a:r>
              <a:rPr lang="en-US" sz="3200" i="1" dirty="0"/>
              <a:t>P.</a:t>
            </a:r>
            <a:r>
              <a:rPr lang="en-US" sz="3200" dirty="0"/>
              <a:t> </a:t>
            </a:r>
            <a:r>
              <a:rPr lang="en-US" sz="3200" i="1" dirty="0" err="1"/>
              <a:t>vera</a:t>
            </a:r>
            <a:r>
              <a:rPr lang="en-US" sz="3200" i="1" dirty="0"/>
              <a:t>) </a:t>
            </a:r>
            <a:r>
              <a:rPr lang="fa-IR" sz="3200" dirty="0"/>
              <a:t>و</a:t>
            </a:r>
            <a:r>
              <a:rPr lang="fa-IR" sz="3200" i="1" dirty="0"/>
              <a:t> </a:t>
            </a:r>
            <a:r>
              <a:rPr lang="fa-IR" sz="3200" dirty="0"/>
              <a:t>پسته</a:t>
            </a:r>
            <a:r>
              <a:rPr lang="fa-IR" sz="3200" i="1" dirty="0"/>
              <a:t> </a:t>
            </a:r>
            <a:r>
              <a:rPr lang="fa-IR" sz="3200" dirty="0"/>
              <a:t>بنه</a:t>
            </a:r>
            <a:r>
              <a:rPr lang="fa-IR" sz="3200" i="1" dirty="0"/>
              <a:t> </a:t>
            </a:r>
            <a:r>
              <a:rPr lang="en-US" sz="3200" i="1" dirty="0"/>
              <a:t>(P. </a:t>
            </a:r>
            <a:r>
              <a:rPr lang="en-US" sz="3200" i="1" dirty="0" err="1"/>
              <a:t>atlamtica</a:t>
            </a:r>
            <a:r>
              <a:rPr lang="en-US" sz="3200" i="1" dirty="0"/>
              <a:t>) </a:t>
            </a:r>
            <a:r>
              <a:rPr lang="fa-IR" sz="3200" dirty="0"/>
              <a:t>در پسته خینجوک</a:t>
            </a:r>
            <a:r>
              <a:rPr lang="fa-IR" sz="3200" i="1" dirty="0"/>
              <a:t> </a:t>
            </a:r>
            <a:r>
              <a:rPr lang="en-US" sz="3200" i="1" dirty="0"/>
              <a:t>(P. </a:t>
            </a:r>
            <a:r>
              <a:rPr lang="en-US" sz="3200" i="1" dirty="0" err="1"/>
              <a:t>khinjuk</a:t>
            </a:r>
            <a:r>
              <a:rPr lang="en-US" sz="3200" i="1" dirty="0"/>
              <a:t>) </a:t>
            </a:r>
            <a:r>
              <a:rPr lang="fa-IR" sz="3200" dirty="0"/>
              <a:t>پنج ترکیب ساپونینی شناسایی شد.</a:t>
            </a:r>
            <a:r>
              <a:rPr lang="fa-IR" sz="3200" i="1" dirty="0"/>
              <a:t> </a:t>
            </a:r>
            <a:r>
              <a:rPr lang="fa-IR" sz="3200" dirty="0"/>
              <a:t>در پسته اهلی</a:t>
            </a:r>
            <a:r>
              <a:rPr lang="fa-IR" sz="3200" b="1" dirty="0"/>
              <a:t> </a:t>
            </a:r>
            <a:r>
              <a:rPr lang="fa-IR" sz="3200" dirty="0"/>
              <a:t>ترکیب </a:t>
            </a:r>
            <a:r>
              <a:rPr lang="en-US" sz="3200" dirty="0" err="1"/>
              <a:t>Oleanolic</a:t>
            </a:r>
            <a:r>
              <a:rPr lang="en-US" sz="3200" dirty="0"/>
              <a:t> acid </a:t>
            </a:r>
            <a:r>
              <a:rPr lang="fa-IR" sz="3200" dirty="0"/>
              <a:t>(74/44 درصد) دارای بیشترین غلظت و ترکیب </a:t>
            </a:r>
            <a:r>
              <a:rPr lang="en-US" sz="3200" dirty="0">
                <a:hlinkClick r:id="rId2"/>
              </a:rPr>
              <a:t>3-Hydroxy-11-oxoolean-12-en-29-oic acid</a:t>
            </a:r>
            <a:r>
              <a:rPr lang="en-US" sz="3200" dirty="0"/>
              <a:t>  </a:t>
            </a:r>
            <a:r>
              <a:rPr lang="fa-IR" sz="3200" dirty="0"/>
              <a:t>(81/6 درصد) دارای کمترین غلظت بود (جدول 1)</a:t>
            </a:r>
            <a:r>
              <a:rPr lang="fa-IR" sz="3200" i="1" dirty="0"/>
              <a:t>.</a:t>
            </a:r>
            <a:r>
              <a:rPr lang="fa-IR" sz="3200" dirty="0"/>
              <a:t> در پسته وحشی بنه،</a:t>
            </a:r>
            <a:r>
              <a:rPr lang="fa-IR" sz="3200" b="1" dirty="0"/>
              <a:t> </a:t>
            </a:r>
            <a:r>
              <a:rPr lang="fa-IR" sz="3200" dirty="0"/>
              <a:t>ترکیب </a:t>
            </a:r>
            <a:r>
              <a:rPr lang="en-US" sz="3200" dirty="0" err="1"/>
              <a:t>Oleanolic</a:t>
            </a:r>
            <a:r>
              <a:rPr lang="en-US" sz="3200" dirty="0"/>
              <a:t> acid</a:t>
            </a:r>
            <a:r>
              <a:rPr lang="fa-IR" sz="3200" dirty="0"/>
              <a:t>  (77/41 درصد) دارای بیشترین غلظت و ترکیب </a:t>
            </a:r>
            <a:r>
              <a:rPr lang="en-US" sz="3200" dirty="0">
                <a:hlinkClick r:id="rId2"/>
              </a:rPr>
              <a:t>3-Hydroxy-11-oxoolean-12-en-29-oic acid</a:t>
            </a:r>
            <a:r>
              <a:rPr lang="en-US" sz="3200" dirty="0"/>
              <a:t> </a:t>
            </a:r>
            <a:r>
              <a:rPr lang="en-US" sz="3200" b="1" dirty="0"/>
              <a:t> </a:t>
            </a:r>
            <a:r>
              <a:rPr lang="fa-IR" sz="3200" dirty="0"/>
              <a:t>(02/7 درصد) دارای کمترین غلظت بود. در پسته وحشی خینجوک،</a:t>
            </a:r>
            <a:r>
              <a:rPr lang="fa-IR" sz="3200" b="1" dirty="0"/>
              <a:t> </a:t>
            </a:r>
            <a:r>
              <a:rPr lang="fa-IR" sz="3200" dirty="0"/>
              <a:t>ترکیب </a:t>
            </a:r>
            <a:r>
              <a:rPr lang="en-US" sz="3200" dirty="0" err="1"/>
              <a:t>Oleanolic</a:t>
            </a:r>
            <a:r>
              <a:rPr lang="en-US" sz="3200" dirty="0"/>
              <a:t> acid </a:t>
            </a:r>
            <a:r>
              <a:rPr lang="fa-IR" sz="3200" dirty="0"/>
              <a:t>(41/44 درصد) دارای بیشترین غلظت و ترکیب </a:t>
            </a:r>
            <a:r>
              <a:rPr lang="en-US" sz="3200" dirty="0">
                <a:hlinkClick r:id="rId2"/>
              </a:rPr>
              <a:t>3-Hydroxy-11-oxoolean-12-en-29-oic acid</a:t>
            </a:r>
            <a:r>
              <a:rPr lang="en-US" sz="3200" dirty="0"/>
              <a:t> </a:t>
            </a:r>
            <a:r>
              <a:rPr lang="en-US" sz="3200" b="1" dirty="0"/>
              <a:t> </a:t>
            </a:r>
            <a:r>
              <a:rPr lang="fa-IR" sz="3200" dirty="0"/>
              <a:t>(76/6 درصد)</a:t>
            </a:r>
            <a:r>
              <a:rPr lang="fa-IR" sz="3200" b="1" dirty="0"/>
              <a:t> </a:t>
            </a:r>
            <a:r>
              <a:rPr lang="fa-IR" sz="3200" dirty="0"/>
              <a:t>دارای کمترین غلظت بود (جدول 1).</a:t>
            </a:r>
            <a:endParaRPr lang="en-US" sz="3200" dirty="0"/>
          </a:p>
          <a:p>
            <a:pPr rtl="1"/>
            <a:r>
              <a:rPr lang="fa-IR" b="1" dirty="0"/>
              <a:t> </a:t>
            </a:r>
            <a:endParaRPr lang="en-US" b="1" dirty="0"/>
          </a:p>
          <a:p>
            <a:pPr rtl="1"/>
            <a:r>
              <a:rPr lang="fa-IR" b="1" dirty="0"/>
              <a:t> </a:t>
            </a:r>
            <a:endParaRPr lang="en-US" b="1" dirty="0"/>
          </a:p>
          <a:p>
            <a:pPr rtl="1"/>
            <a:r>
              <a:rPr lang="fa-IR" b="1" dirty="0"/>
              <a:t> </a:t>
            </a:r>
            <a:endParaRPr lang="en-US" b="1" dirty="0"/>
          </a:p>
        </p:txBody>
      </p:sp>
      <p:sp>
        <p:nvSpPr>
          <p:cNvPr id="2" name="TextBox 1">
            <a:extLst>
              <a:ext uri="{FF2B5EF4-FFF2-40B4-BE49-F238E27FC236}">
                <a16:creationId xmlns:a16="http://schemas.microsoft.com/office/drawing/2014/main" id="{61B6C762-183D-8D46-6B2E-D77D9D8D714B}"/>
              </a:ext>
            </a:extLst>
          </p:cNvPr>
          <p:cNvSpPr txBox="1"/>
          <p:nvPr/>
        </p:nvSpPr>
        <p:spPr>
          <a:xfrm>
            <a:off x="1075098" y="27171347"/>
            <a:ext cx="11678445" cy="9633406"/>
          </a:xfrm>
          <a:prstGeom prst="rect">
            <a:avLst/>
          </a:prstGeom>
          <a:noFill/>
        </p:spPr>
        <p:txBody>
          <a:bodyPr wrap="square" rtlCol="0">
            <a:spAutoFit/>
          </a:bodyPr>
          <a:lstStyle/>
          <a:p>
            <a:pPr rtl="1"/>
            <a:r>
              <a:rPr lang="fa-IR" sz="1600" dirty="0" smtClean="0"/>
              <a:t> </a:t>
            </a:r>
            <a:endParaRPr lang="en-US" sz="1600" dirty="0"/>
          </a:p>
          <a:p>
            <a:r>
              <a:rPr lang="en-US" sz="1600" i="1" dirty="0"/>
              <a:t> </a:t>
            </a:r>
            <a:endParaRPr lang="en-US" sz="1600" dirty="0"/>
          </a:p>
          <a:p>
            <a:r>
              <a:rPr lang="en-US" sz="2800" dirty="0"/>
              <a:t>Chen, L., Gong, J., Yong, X., Li, Y., &amp; Wang, S. (2024). A review of typical biological activities of </a:t>
            </a:r>
            <a:r>
              <a:rPr lang="en-US" sz="2800" dirty="0" err="1"/>
              <a:t>glycyrrhetinic</a:t>
            </a:r>
            <a:r>
              <a:rPr lang="en-US" sz="2800" dirty="0"/>
              <a:t> acid and its derivatives. RSC advances, 14(10), 6557-6597. </a:t>
            </a:r>
            <a:r>
              <a:rPr lang="en-US" sz="2800" dirty="0" err="1"/>
              <a:t>Doi</a:t>
            </a:r>
            <a:r>
              <a:rPr lang="en-US" sz="2800" dirty="0"/>
              <a:t>: </a:t>
            </a:r>
            <a:r>
              <a:rPr lang="fa-IR" sz="2800" dirty="0"/>
              <a:t>10.1039</a:t>
            </a:r>
            <a:r>
              <a:rPr lang="en-US" sz="2800" dirty="0"/>
              <a:t>/D3RA08025K</a:t>
            </a:r>
          </a:p>
          <a:p>
            <a:r>
              <a:rPr lang="en-US" sz="2800" i="1" dirty="0"/>
              <a:t> </a:t>
            </a:r>
            <a:endParaRPr lang="en-US" sz="2800" dirty="0"/>
          </a:p>
          <a:p>
            <a:r>
              <a:rPr lang="en-US" sz="2800" dirty="0"/>
              <a:t>Fukushima, E. O., Seki, H., </a:t>
            </a:r>
            <a:r>
              <a:rPr lang="en-US" sz="2800" dirty="0" err="1"/>
              <a:t>Ohyama</a:t>
            </a:r>
            <a:r>
              <a:rPr lang="en-US" sz="2800" dirty="0"/>
              <a:t>, K., Ono, E., </a:t>
            </a:r>
            <a:r>
              <a:rPr lang="en-US" sz="2800" dirty="0" err="1"/>
              <a:t>Umemoto</a:t>
            </a:r>
            <a:r>
              <a:rPr lang="en-US" sz="2800" dirty="0"/>
              <a:t>, N., </a:t>
            </a:r>
            <a:r>
              <a:rPr lang="en-US" sz="2800" dirty="0" err="1"/>
              <a:t>Mizutani</a:t>
            </a:r>
            <a:r>
              <a:rPr lang="en-US" sz="2800" dirty="0"/>
              <a:t>, M., ... &amp; </a:t>
            </a:r>
            <a:r>
              <a:rPr lang="en-US" sz="2800" dirty="0" err="1"/>
              <a:t>Muranaka</a:t>
            </a:r>
            <a:r>
              <a:rPr lang="en-US" sz="2800" dirty="0"/>
              <a:t>, T. (2011). CYP716A subfamily members are multifunctional oxidases in </a:t>
            </a:r>
            <a:r>
              <a:rPr lang="en-US" sz="2800" dirty="0" err="1"/>
              <a:t>triterpenoid</a:t>
            </a:r>
            <a:r>
              <a:rPr lang="en-US" sz="2800" dirty="0"/>
              <a:t> biosynthesis. Plant and Cell</a:t>
            </a:r>
            <a:r>
              <a:rPr lang="en-US" sz="2800" i="1" dirty="0"/>
              <a:t> </a:t>
            </a:r>
            <a:r>
              <a:rPr lang="en-US" sz="2800" dirty="0"/>
              <a:t>Physiology, 52(12), 2050-2061. </a:t>
            </a:r>
            <a:r>
              <a:rPr lang="en-US" sz="2800" dirty="0" err="1"/>
              <a:t>doi</a:t>
            </a:r>
            <a:r>
              <a:rPr lang="en-US" sz="2800" dirty="0"/>
              <a:t>:</a:t>
            </a:r>
            <a:r>
              <a:rPr lang="fa-IR" sz="2800" dirty="0"/>
              <a:t> 10.1093</a:t>
            </a:r>
            <a:r>
              <a:rPr lang="en-US" sz="2800" dirty="0"/>
              <a:t>/</a:t>
            </a:r>
            <a:r>
              <a:rPr lang="en-US" sz="2800" dirty="0" err="1"/>
              <a:t>pcp</a:t>
            </a:r>
            <a:r>
              <a:rPr lang="en-US" sz="2800" dirty="0"/>
              <a:t>/pcr146</a:t>
            </a:r>
          </a:p>
          <a:p>
            <a:r>
              <a:rPr lang="en-US" sz="2800" dirty="0"/>
              <a:t> </a:t>
            </a:r>
          </a:p>
          <a:p>
            <a:r>
              <a:rPr lang="en-US" sz="2800" dirty="0" err="1"/>
              <a:t>Gui-yan</a:t>
            </a:r>
            <a:r>
              <a:rPr lang="en-US" sz="2800" dirty="0"/>
              <a:t>, Y., ZANG, J., </a:t>
            </a:r>
            <a:r>
              <a:rPr lang="en-US" sz="2800" dirty="0" err="1"/>
              <a:t>Zheng</a:t>
            </a:r>
            <a:r>
              <a:rPr lang="en-US" sz="2800" dirty="0"/>
              <a:t>, J., XU, J. M., &amp; LIN, R. C. (2008). Optimization of the Extraction Technics for </a:t>
            </a:r>
            <a:r>
              <a:rPr lang="en-US" sz="2800" dirty="0" err="1"/>
              <a:t>Quinatic</a:t>
            </a:r>
            <a:r>
              <a:rPr lang="en-US" sz="2800" dirty="0"/>
              <a:t> Acid and </a:t>
            </a:r>
            <a:r>
              <a:rPr lang="en-US" sz="2800" dirty="0" err="1"/>
              <a:t>Akeboside</a:t>
            </a:r>
            <a:r>
              <a:rPr lang="en-US" sz="2800" dirty="0"/>
              <a:t> St&lt; sub&lt; c&lt;/sub&lt; from </a:t>
            </a:r>
            <a:r>
              <a:rPr lang="en-US" sz="2800" dirty="0" err="1"/>
              <a:t>Mutong</a:t>
            </a:r>
            <a:r>
              <a:rPr lang="en-US" sz="2800" dirty="0"/>
              <a:t> by Orthogonal Test. Transactions of Beijing</a:t>
            </a:r>
            <a:r>
              <a:rPr lang="en-US" sz="2800" i="1" dirty="0"/>
              <a:t> </a:t>
            </a:r>
            <a:r>
              <a:rPr lang="en-US" sz="2800" dirty="0"/>
              <a:t>institute of Technology, (5), 459-463.</a:t>
            </a:r>
          </a:p>
          <a:p>
            <a:r>
              <a:rPr lang="en-US" sz="2800" dirty="0"/>
              <a:t> </a:t>
            </a:r>
          </a:p>
          <a:p>
            <a:r>
              <a:rPr lang="en-US" sz="2800" dirty="0" err="1"/>
              <a:t>Jäger</a:t>
            </a:r>
            <a:r>
              <a:rPr lang="en-US" sz="2800" dirty="0"/>
              <a:t>, S., Trojan, H., Kopp, T., </a:t>
            </a:r>
            <a:r>
              <a:rPr lang="en-US" sz="2800" dirty="0" err="1"/>
              <a:t>Laszczyk</a:t>
            </a:r>
            <a:r>
              <a:rPr lang="en-US" sz="2800" dirty="0"/>
              <a:t>, M. N., &amp; </a:t>
            </a:r>
            <a:r>
              <a:rPr lang="en-US" sz="2800" dirty="0" err="1"/>
              <a:t>Scheffler</a:t>
            </a:r>
            <a:r>
              <a:rPr lang="en-US" sz="2800" dirty="0"/>
              <a:t>, A. (2009). </a:t>
            </a:r>
            <a:r>
              <a:rPr lang="en-US" sz="2800" dirty="0" err="1"/>
              <a:t>Pentacyclic</a:t>
            </a:r>
            <a:r>
              <a:rPr lang="en-US" sz="2800" dirty="0"/>
              <a:t> </a:t>
            </a:r>
            <a:r>
              <a:rPr lang="en-US" sz="2800" dirty="0" err="1"/>
              <a:t>triterpene</a:t>
            </a:r>
            <a:r>
              <a:rPr lang="en-US" sz="2800" dirty="0"/>
              <a:t> distribution in various plants–rich sources for a new group of multi-potent plant extracts. Molecules, 14(6), 2016-2031. </a:t>
            </a:r>
            <a:r>
              <a:rPr lang="en-US" sz="2800" dirty="0" err="1"/>
              <a:t>doi</a:t>
            </a:r>
            <a:r>
              <a:rPr lang="en-US" sz="2800" dirty="0"/>
              <a:t>: </a:t>
            </a:r>
            <a:r>
              <a:rPr lang="fa-IR" sz="2800" dirty="0"/>
              <a:t>10.3390</a:t>
            </a:r>
            <a:r>
              <a:rPr lang="en-US" sz="2800" dirty="0"/>
              <a:t>/molecules14062016</a:t>
            </a:r>
          </a:p>
          <a:p>
            <a:r>
              <a:rPr lang="en-US" sz="2800" dirty="0"/>
              <a:t> </a:t>
            </a:r>
          </a:p>
          <a:p>
            <a:r>
              <a:rPr lang="en-US" sz="2800" dirty="0" smtClean="0"/>
              <a:t> </a:t>
            </a:r>
            <a:endParaRPr lang="en-US" sz="2800" dirty="0"/>
          </a:p>
          <a:p>
            <a:r>
              <a:rPr lang="fa-IR" sz="2800" dirty="0"/>
              <a:t> </a:t>
            </a:r>
            <a:endParaRPr lang="en-US" sz="2800" dirty="0"/>
          </a:p>
        </p:txBody>
      </p:sp>
      <p:sp>
        <p:nvSpPr>
          <p:cNvPr id="5" name="TextBox 4">
            <a:extLst>
              <a:ext uri="{FF2B5EF4-FFF2-40B4-BE49-F238E27FC236}">
                <a16:creationId xmlns:a16="http://schemas.microsoft.com/office/drawing/2014/main" id="{A992D7B7-4F48-B84E-AB36-1CB491FF5FC0}"/>
              </a:ext>
            </a:extLst>
          </p:cNvPr>
          <p:cNvSpPr txBox="1"/>
          <p:nvPr/>
        </p:nvSpPr>
        <p:spPr>
          <a:xfrm>
            <a:off x="12865519" y="19206496"/>
            <a:ext cx="11521440" cy="9941183"/>
          </a:xfrm>
          <a:prstGeom prst="rect">
            <a:avLst/>
          </a:prstGeom>
          <a:noFill/>
        </p:spPr>
        <p:txBody>
          <a:bodyPr wrap="square" rtlCol="0">
            <a:spAutoFit/>
          </a:bodyPr>
          <a:lstStyle/>
          <a:p>
            <a:pPr algn="r" rtl="1"/>
            <a:r>
              <a:rPr lang="fa-IR" sz="3200" dirty="0"/>
              <a:t>گیاهان مجموعه‌ای گسترده و متنوع از ترکیبات آلی تولید می‌کنند که اکثریت قریب </a:t>
            </a:r>
            <a:r>
              <a:rPr lang="fa-IR" sz="3200" dirty="0" smtClean="0"/>
              <a:t>شناخته </a:t>
            </a:r>
            <a:r>
              <a:rPr lang="fa-IR" sz="3200" dirty="0"/>
              <a:t>می‌شوند و ساپونین‌ها گروه مهمی از آن‌ها هستند که در سراسر قلمرو گیاهان گسترده شده‌اند. در محصولات زراعی، ساپونین‌های تری‌ترپنوئیدی عموماً غالب هستند و ساپونین‌های استروئیدی در گیاهان دارویی رایج هستند. برخی از اثرات بیولوژیکی ساپونین‌ها به عملکرد آن‌ها بر نفوذپذیری غشاهای سلولی مرتبط دانسته شده است، زیرا ساپونین ها توانایی خاصی در تشکیل منافذ در غشاها دارند  </a:t>
            </a:r>
            <a:r>
              <a:rPr lang="en-US" sz="3200" dirty="0"/>
              <a:t>(</a:t>
            </a:r>
            <a:r>
              <a:rPr lang="en-US" sz="3200" dirty="0" err="1"/>
              <a:t>Surana</a:t>
            </a:r>
            <a:r>
              <a:rPr lang="en-US" sz="3200" dirty="0"/>
              <a:t> </a:t>
            </a:r>
            <a:r>
              <a:rPr lang="en-US" sz="3200" i="1" dirty="0"/>
              <a:t>et al</a:t>
            </a:r>
            <a:r>
              <a:rPr lang="en-US" sz="3200" dirty="0"/>
              <a:t>., 2008)</a:t>
            </a:r>
            <a:r>
              <a:rPr lang="fa-IR" sz="3200" dirty="0"/>
              <a:t>. اعضای جنس </a:t>
            </a:r>
            <a:r>
              <a:rPr lang="en-US" sz="3200" i="1" dirty="0" err="1"/>
              <a:t>Pistacia</a:t>
            </a:r>
            <a:r>
              <a:rPr lang="fa-IR" sz="3200" dirty="0"/>
              <a:t> متعلق به خانواده </a:t>
            </a:r>
            <a:r>
              <a:rPr lang="en-US" sz="3200" dirty="0" err="1"/>
              <a:t>Anacardiaceae</a:t>
            </a:r>
            <a:r>
              <a:rPr lang="en-US" sz="3200" dirty="0"/>
              <a:t> </a:t>
            </a:r>
            <a:r>
              <a:rPr lang="fa-IR" sz="3200" dirty="0"/>
              <a:t>می‌باشند </a:t>
            </a:r>
            <a:r>
              <a:rPr lang="fa-IR" sz="3200" dirty="0" smtClean="0"/>
              <a:t>ک</a:t>
            </a:r>
            <a:r>
              <a:rPr lang="fa-IR" sz="3200" dirty="0"/>
              <a:t>به اتفاق آن‌ها مستقیماً در رشد و نمو شرکت کنند. این مواد به‌عنوان متابولیت‌های ثانویه </a:t>
            </a:r>
            <a:r>
              <a:rPr lang="fa-IR" sz="3200" dirty="0" smtClean="0"/>
              <a:t>ه </a:t>
            </a:r>
            <a:r>
              <a:rPr lang="fa-IR" sz="3200" dirty="0"/>
              <a:t>شامل گیاهانی مانند بادام هندی، انبه و سماق می‌شود. چندین گونه از جنس </a:t>
            </a:r>
            <a:r>
              <a:rPr lang="en-US" sz="3200" i="1" dirty="0" err="1"/>
              <a:t>Pistacia</a:t>
            </a:r>
            <a:r>
              <a:rPr lang="fa-IR" sz="3200" dirty="0"/>
              <a:t> به عنوان پسته شناخته می‌شوند، اما فقط میوه‌های </a:t>
            </a:r>
            <a:r>
              <a:rPr lang="en-US" sz="3200" i="1" dirty="0" err="1"/>
              <a:t>Pistacia</a:t>
            </a:r>
            <a:r>
              <a:rPr lang="en-US" sz="3200" i="1" dirty="0"/>
              <a:t> </a:t>
            </a:r>
            <a:r>
              <a:rPr lang="en-US" sz="3200" i="1" dirty="0" err="1"/>
              <a:t>vera</a:t>
            </a:r>
            <a:r>
              <a:rPr lang="en-US" sz="3200" dirty="0"/>
              <a:t> </a:t>
            </a:r>
            <a:r>
              <a:rPr lang="fa-IR" sz="3200" dirty="0"/>
              <a:t>به اندازه کافی بزرگ می‌شوند که برای مصرف‌کنندگان به عنوان آجیل خوراکی قابل مصرف باشند. در فارسی به </a:t>
            </a:r>
            <a:r>
              <a:rPr lang="en-US" sz="3200" i="1" dirty="0"/>
              <a:t>P. </a:t>
            </a:r>
            <a:r>
              <a:rPr lang="en-US" sz="3200" i="1" dirty="0" err="1"/>
              <a:t>atlantica</a:t>
            </a:r>
            <a:r>
              <a:rPr lang="en-US" sz="3200" dirty="0"/>
              <a:t> </a:t>
            </a:r>
            <a:r>
              <a:rPr lang="fa-IR" sz="3200" dirty="0"/>
              <a:t>، بنه گفته می‌شود و میوه و رزین آن اثرات مفیدی در اختلالات دستگاه گوارش فوقانی و تحتانی دارند. گیاه </a:t>
            </a:r>
            <a:r>
              <a:rPr lang="en-US" sz="3200" i="1" dirty="0"/>
              <a:t>P.</a:t>
            </a:r>
            <a:r>
              <a:rPr lang="en-US" sz="3200" dirty="0"/>
              <a:t> </a:t>
            </a:r>
            <a:r>
              <a:rPr lang="en-US" sz="3200" i="1" dirty="0" err="1"/>
              <a:t>khinjuk</a:t>
            </a:r>
            <a:r>
              <a:rPr lang="en-US" sz="3200" dirty="0"/>
              <a:t> </a:t>
            </a:r>
            <a:r>
              <a:rPr lang="fa-IR" sz="3200" dirty="0"/>
              <a:t>یکی از گونه‌های فراوان است که به طور سنتی به عنوان یک درمان گیاهی برای بیماری‌های معده، بیماری‌های حرکتی و ضایعات پوستی استفاده می‌شود. از مطالعات انجام شده روی گیاه پسته می‌توان به مطالعه مواد مغذی، مواد فعال زیستی و ترکیبات فیتوشیمیایی پسته </a:t>
            </a:r>
            <a:r>
              <a:rPr lang="en-US" sz="3200" dirty="0"/>
              <a:t>(</a:t>
            </a:r>
            <a:r>
              <a:rPr lang="en-US" sz="3200" dirty="0" err="1"/>
              <a:t>Mandalari</a:t>
            </a:r>
            <a:r>
              <a:rPr lang="en-US" sz="3200" dirty="0"/>
              <a:t> </a:t>
            </a:r>
            <a:r>
              <a:rPr lang="en-US" sz="3200" i="1" dirty="0"/>
              <a:t>et al</a:t>
            </a:r>
            <a:r>
              <a:rPr lang="en-US" sz="3200" dirty="0"/>
              <a:t>., 2022)</a:t>
            </a:r>
            <a:r>
              <a:rPr lang="fa-IR" sz="3200" b="1" dirty="0"/>
              <a:t>،</a:t>
            </a:r>
            <a:r>
              <a:rPr lang="fa-IR" sz="3200" dirty="0"/>
              <a:t> بررسی ترکیبات گیاه بنه و خینجوک (کاتبی و همکاران، 1402) اشاره کرد، اما پژوهش‌های زیادی در خصوص ترکیبات ساپونینی در این گیاه صورت نگرفته است. با توجه به اثرات و ویژگی‌های ساپونین‌ها و ارزش دارویی و اقتصادی گیاه پسته در ایران، هدف از این تحقیق بررسی ساپونین‌های تری‌ترپنوئیدی در مغز دانه‌ی سه گونه‌ی پسته </a:t>
            </a:r>
            <a:r>
              <a:rPr lang="en-US" sz="3200" dirty="0"/>
              <a:t>(</a:t>
            </a:r>
            <a:r>
              <a:rPr lang="en-US" sz="3200" i="1" dirty="0"/>
              <a:t>P</a:t>
            </a:r>
            <a:r>
              <a:rPr lang="en-US" sz="3200" dirty="0"/>
              <a:t>. </a:t>
            </a:r>
            <a:r>
              <a:rPr lang="en-US" sz="3200" i="1" dirty="0" err="1"/>
              <a:t>vera</a:t>
            </a:r>
            <a:r>
              <a:rPr lang="en-US" sz="3200" dirty="0"/>
              <a:t>, </a:t>
            </a:r>
            <a:r>
              <a:rPr lang="en-US" sz="3200" i="1" dirty="0"/>
              <a:t>P</a:t>
            </a:r>
            <a:r>
              <a:rPr lang="en-US" sz="3200" dirty="0"/>
              <a:t>. </a:t>
            </a:r>
            <a:r>
              <a:rPr lang="en-US" sz="3200" i="1" dirty="0" err="1"/>
              <a:t>atlantica</a:t>
            </a:r>
            <a:r>
              <a:rPr lang="en-US" sz="3200" dirty="0"/>
              <a:t>, </a:t>
            </a:r>
            <a:r>
              <a:rPr lang="en-US" sz="3200" i="1" dirty="0"/>
              <a:t>P</a:t>
            </a:r>
            <a:r>
              <a:rPr lang="en-US" sz="3200" dirty="0"/>
              <a:t>. </a:t>
            </a:r>
            <a:r>
              <a:rPr lang="en-US" sz="3200" i="1" dirty="0" err="1"/>
              <a:t>khinjuk</a:t>
            </a:r>
            <a:r>
              <a:rPr lang="en-US" sz="3200" dirty="0"/>
              <a:t>)</a:t>
            </a:r>
            <a:r>
              <a:rPr lang="fa-IR" sz="3200" dirty="0"/>
              <a:t> می‌باشد.</a:t>
            </a:r>
            <a:endParaRPr lang="en-US" sz="3200" dirty="0"/>
          </a:p>
        </p:txBody>
      </p:sp>
      <p:sp>
        <p:nvSpPr>
          <p:cNvPr id="3" name="Rectangle 2"/>
          <p:cNvSpPr/>
          <p:nvPr/>
        </p:nvSpPr>
        <p:spPr>
          <a:xfrm>
            <a:off x="13507822" y="31081487"/>
            <a:ext cx="10879137" cy="4524315"/>
          </a:xfrm>
          <a:prstGeom prst="rect">
            <a:avLst/>
          </a:prstGeom>
        </p:spPr>
        <p:txBody>
          <a:bodyPr wrap="square">
            <a:spAutoFit/>
          </a:bodyPr>
          <a:lstStyle/>
          <a:p>
            <a:pPr algn="r" rtl="1"/>
            <a:r>
              <a:rPr lang="fa-IR" sz="3200" dirty="0"/>
              <a:t>گونه‌های </a:t>
            </a:r>
            <a:r>
              <a:rPr lang="en-US" sz="3200" i="1" dirty="0" err="1"/>
              <a:t>Pistacia</a:t>
            </a:r>
            <a:r>
              <a:rPr lang="en-US" sz="3200" dirty="0"/>
              <a:t> </a:t>
            </a:r>
            <a:r>
              <a:rPr lang="en-US" sz="3200" i="1" dirty="0" err="1"/>
              <a:t>vera</a:t>
            </a:r>
            <a:r>
              <a:rPr lang="fa-IR" sz="3200" dirty="0"/>
              <a:t>، </a:t>
            </a:r>
            <a:r>
              <a:rPr lang="en-US" sz="3200" i="1" dirty="0" err="1"/>
              <a:t>Pistacia</a:t>
            </a:r>
            <a:r>
              <a:rPr lang="en-US" sz="3200" dirty="0"/>
              <a:t> </a:t>
            </a:r>
            <a:r>
              <a:rPr lang="en-US" sz="3200" i="1" dirty="0" err="1"/>
              <a:t>atlantica</a:t>
            </a:r>
            <a:r>
              <a:rPr lang="fa-IR" sz="3200" i="1" dirty="0"/>
              <a:t>، </a:t>
            </a:r>
            <a:r>
              <a:rPr lang="en-US" sz="3200" i="1" dirty="0" err="1"/>
              <a:t>Pistacia</a:t>
            </a:r>
            <a:r>
              <a:rPr lang="en-US" sz="3200" i="1" dirty="0"/>
              <a:t> </a:t>
            </a:r>
            <a:r>
              <a:rPr lang="en-US" sz="3200" i="1" dirty="0" err="1"/>
              <a:t>khinjuk</a:t>
            </a:r>
            <a:r>
              <a:rPr lang="en-US" sz="3200" dirty="0"/>
              <a:t> </a:t>
            </a:r>
            <a:r>
              <a:rPr lang="fa-IR" sz="3200" dirty="0"/>
              <a:t>از استان کرمان (پسته اهلی رقم تجاری اکبری از شهرستان رفسنجان و دو گونه پسته وحشی بنه و خینجوک از کوه‌های منطقه گور واقع در محدوده سربیژن-راین) جمع‌آوری و پوست میوه و مغز دانه از هم جدا و نمونه ها در سایه خشک شدند. این پژوهش در قالب طرح کاملا تصادفی و در دانشگاه پیام نور اجرا شد. جهت استخراج ترکیبات ساپونینی موجود در عصاره دانه‌ی گیاهان مورد مطالعه،‌ از حلال متانول/آب (20:80 حجمی-حجمی) استفاده شد بعد از سونیکاسیون و سانتریفوژ و تبخیر حلالها، عصاره تغلیظ شده با دی اتیل اتر و سپس بوتانل نرمال جهت تزریق به دستگاه  </a:t>
            </a:r>
            <a:r>
              <a:rPr lang="en-US" sz="3200" dirty="0"/>
              <a:t>HPLC </a:t>
            </a:r>
            <a:r>
              <a:rPr lang="fa-IR" sz="3200" dirty="0"/>
              <a:t>اماده سازی شد و جداسازی با روش </a:t>
            </a:r>
            <a:r>
              <a:rPr lang="en-US" sz="3200" dirty="0"/>
              <a:t>RP/HPLC </a:t>
            </a:r>
            <a:r>
              <a:rPr lang="fa-IR" sz="3200" dirty="0"/>
              <a:t>انجام گرفت (</a:t>
            </a:r>
            <a:r>
              <a:rPr lang="en-US" sz="3200" dirty="0" err="1"/>
              <a:t>Shen</a:t>
            </a:r>
            <a:r>
              <a:rPr lang="en-US" sz="3200" dirty="0"/>
              <a:t> </a:t>
            </a:r>
            <a:r>
              <a:rPr lang="en-US" sz="3200" i="1" dirty="0"/>
              <a:t>et al.</a:t>
            </a:r>
            <a:r>
              <a:rPr lang="en-US" sz="3200" dirty="0"/>
              <a:t> 2017</a:t>
            </a:r>
            <a:r>
              <a:rPr lang="fa-IR" sz="3200" dirty="0"/>
              <a:t>). </a:t>
            </a:r>
            <a:endParaRPr lang="en-US" sz="3200" dirty="0"/>
          </a:p>
        </p:txBody>
      </p:sp>
      <p:sp>
        <p:nvSpPr>
          <p:cNvPr id="4" name="Rectangle 3"/>
          <p:cNvSpPr/>
          <p:nvPr/>
        </p:nvSpPr>
        <p:spPr>
          <a:xfrm>
            <a:off x="1828799" y="18298983"/>
            <a:ext cx="12225193" cy="865750"/>
          </a:xfrm>
          <a:prstGeom prst="rect">
            <a:avLst/>
          </a:prstGeom>
        </p:spPr>
        <p:txBody>
          <a:bodyPr wrap="square">
            <a:spAutoFit/>
          </a:bodyPr>
          <a:lstStyle/>
          <a:p>
            <a:pPr algn="r" rtl="1">
              <a:lnSpc>
                <a:spcPct val="115000"/>
              </a:lnSpc>
              <a:spcAft>
                <a:spcPts val="800"/>
              </a:spcAft>
            </a:pPr>
            <a:r>
              <a:rPr lang="fa-IR" sz="1100" b="1" dirty="0">
                <a:latin typeface="Times New Roman Bold" panose="02020803070505020304" pitchFamily="18" charset="0"/>
                <a:ea typeface="Calibri" panose="020F0502020204030204" pitchFamily="34" charset="0"/>
                <a:cs typeface="B Zar"/>
              </a:rPr>
              <a:t> </a:t>
            </a:r>
            <a:endParaRPr lang="en-US" sz="1100" b="1" dirty="0">
              <a:latin typeface="Times New Roman Bold" panose="02020803070505020304" pitchFamily="18" charset="0"/>
              <a:ea typeface="Calibri" panose="020F0502020204030204" pitchFamily="34" charset="0"/>
              <a:cs typeface="B Zar"/>
            </a:endParaRPr>
          </a:p>
          <a:p>
            <a:pPr algn="r" rtl="1">
              <a:lnSpc>
                <a:spcPct val="115000"/>
              </a:lnSpc>
              <a:spcAft>
                <a:spcPts val="800"/>
              </a:spcAft>
            </a:pPr>
            <a:r>
              <a:rPr lang="fa-IR" sz="1100" b="1" dirty="0">
                <a:latin typeface="Times New Roman Bold" panose="02020803070505020304" pitchFamily="18" charset="0"/>
                <a:ea typeface="Calibri" panose="020F0502020204030204" pitchFamily="34" charset="0"/>
                <a:cs typeface="B Zar"/>
              </a:rPr>
              <a:t> </a:t>
            </a:r>
            <a:endParaRPr lang="en-US" sz="1100" b="1" dirty="0">
              <a:latin typeface="Times New Roman Bold" panose="02020803070505020304" pitchFamily="18" charset="0"/>
              <a:ea typeface="Calibri" panose="020F0502020204030204" pitchFamily="34" charset="0"/>
              <a:cs typeface="B Zar"/>
            </a:endParaRPr>
          </a:p>
          <a:p>
            <a:pPr algn="r" rtl="1">
              <a:lnSpc>
                <a:spcPct val="115000"/>
              </a:lnSpc>
              <a:spcAft>
                <a:spcPts val="800"/>
              </a:spcAft>
            </a:pPr>
            <a:r>
              <a:rPr lang="fa-IR" sz="1100" b="1" dirty="0">
                <a:latin typeface="Times New Roman Bold" panose="02020803070505020304" pitchFamily="18" charset="0"/>
                <a:ea typeface="Calibri" panose="020F0502020204030204" pitchFamily="34" charset="0"/>
                <a:cs typeface="B Zar"/>
              </a:rPr>
              <a:t> </a:t>
            </a:r>
            <a:endParaRPr lang="en-US" sz="1100" b="1" dirty="0">
              <a:effectLst/>
              <a:latin typeface="Times New Roman Bold" panose="02020803070505020304" pitchFamily="18" charset="0"/>
              <a:ea typeface="Calibri" panose="020F0502020204030204" pitchFamily="34" charset="0"/>
              <a:cs typeface="B Zar"/>
            </a:endParaRPr>
          </a:p>
        </p:txBody>
      </p:sp>
      <p:graphicFrame>
        <p:nvGraphicFramePr>
          <p:cNvPr id="11" name="Table 10"/>
          <p:cNvGraphicFramePr>
            <a:graphicFrameLocks noGrp="1"/>
          </p:cNvGraphicFramePr>
          <p:nvPr>
            <p:extLst>
              <p:ext uri="{D42A27DB-BD31-4B8C-83A1-F6EECF244321}">
                <p14:modId xmlns:p14="http://schemas.microsoft.com/office/powerpoint/2010/main" val="2677281651"/>
              </p:ext>
            </p:extLst>
          </p:nvPr>
        </p:nvGraphicFramePr>
        <p:xfrm>
          <a:off x="1418990" y="16405625"/>
          <a:ext cx="11032323" cy="6317568"/>
        </p:xfrm>
        <a:graphic>
          <a:graphicData uri="http://schemas.openxmlformats.org/drawingml/2006/table">
            <a:tbl>
              <a:tblPr firstRow="1" bandRow="1">
                <a:tableStyleId>{5C22544A-7EE6-4342-B048-85BDC9FD1C3A}</a:tableStyleId>
              </a:tblPr>
              <a:tblGrid>
                <a:gridCol w="2779512">
                  <a:extLst>
                    <a:ext uri="{9D8B030D-6E8A-4147-A177-3AD203B41FA5}">
                      <a16:colId xmlns:a16="http://schemas.microsoft.com/office/drawing/2014/main" val="2403381320"/>
                    </a:ext>
                  </a:extLst>
                </a:gridCol>
                <a:gridCol w="2750937">
                  <a:extLst>
                    <a:ext uri="{9D8B030D-6E8A-4147-A177-3AD203B41FA5}">
                      <a16:colId xmlns:a16="http://schemas.microsoft.com/office/drawing/2014/main" val="1168720087"/>
                    </a:ext>
                  </a:extLst>
                </a:gridCol>
                <a:gridCol w="2750937">
                  <a:extLst>
                    <a:ext uri="{9D8B030D-6E8A-4147-A177-3AD203B41FA5}">
                      <a16:colId xmlns:a16="http://schemas.microsoft.com/office/drawing/2014/main" val="476896969"/>
                    </a:ext>
                  </a:extLst>
                </a:gridCol>
                <a:gridCol w="2750937">
                  <a:extLst>
                    <a:ext uri="{9D8B030D-6E8A-4147-A177-3AD203B41FA5}">
                      <a16:colId xmlns:a16="http://schemas.microsoft.com/office/drawing/2014/main" val="3478017279"/>
                    </a:ext>
                  </a:extLst>
                </a:gridCol>
              </a:tblGrid>
              <a:tr h="963120">
                <a:tc>
                  <a:txBody>
                    <a:bodyPr/>
                    <a:lstStyle/>
                    <a:p>
                      <a:pPr marL="0" marR="0" algn="ctr" rtl="1">
                        <a:lnSpc>
                          <a:spcPct val="115000"/>
                        </a:lnSpc>
                        <a:spcBef>
                          <a:spcPts val="0"/>
                        </a:spcBef>
                        <a:spcAft>
                          <a:spcPts val="0"/>
                        </a:spcAft>
                      </a:pPr>
                      <a:r>
                        <a:rPr lang="fa-IR" sz="3200" b="1" dirty="0" smtClean="0">
                          <a:effectLst/>
                          <a:latin typeface="Times New Roman" panose="02020603050405020304" pitchFamily="18" charset="0"/>
                          <a:ea typeface="Calibri" panose="020F0502020204030204" pitchFamily="34" charset="0"/>
                          <a:cs typeface="B Zar"/>
                        </a:rPr>
                        <a:t>44/61</a:t>
                      </a:r>
                      <a:endParaRPr lang="en-US" sz="3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rtl="1">
                        <a:lnSpc>
                          <a:spcPct val="115000"/>
                        </a:lnSpc>
                        <a:spcBef>
                          <a:spcPts val="0"/>
                        </a:spcBef>
                        <a:spcAft>
                          <a:spcPts val="0"/>
                        </a:spcAft>
                      </a:pPr>
                      <a:r>
                        <a:rPr lang="fa-IR" sz="3200" b="1" dirty="0" smtClean="0">
                          <a:effectLst/>
                          <a:latin typeface="Times New Roman" panose="02020603050405020304" pitchFamily="18" charset="0"/>
                          <a:ea typeface="Calibri" panose="020F0502020204030204" pitchFamily="34" charset="0"/>
                          <a:cs typeface="B Zar"/>
                        </a:rPr>
                        <a:t>41/77</a:t>
                      </a:r>
                      <a:endParaRPr lang="en-US" sz="3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rtl="1">
                        <a:lnSpc>
                          <a:spcPct val="115000"/>
                        </a:lnSpc>
                        <a:spcBef>
                          <a:spcPts val="0"/>
                        </a:spcBef>
                        <a:spcAft>
                          <a:spcPts val="0"/>
                        </a:spcAft>
                      </a:pPr>
                      <a:r>
                        <a:rPr lang="fa-IR" sz="3200" b="1" dirty="0" smtClean="0">
                          <a:effectLst/>
                          <a:latin typeface="Times New Roman" panose="02020603050405020304" pitchFamily="18" charset="0"/>
                          <a:ea typeface="Calibri" panose="020F0502020204030204" pitchFamily="34" charset="0"/>
                          <a:cs typeface="B Zar"/>
                        </a:rPr>
                        <a:t>44/74</a:t>
                      </a:r>
                      <a:endParaRPr lang="en-US" sz="3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rtl="1">
                        <a:lnSpc>
                          <a:spcPct val="115000"/>
                        </a:lnSpc>
                        <a:spcBef>
                          <a:spcPts val="0"/>
                        </a:spcBef>
                        <a:spcAft>
                          <a:spcPts val="0"/>
                        </a:spcAft>
                        <a:tabLst>
                          <a:tab pos="476250" algn="l"/>
                          <a:tab pos="581025" algn="l"/>
                          <a:tab pos="1042035" algn="ctr"/>
                        </a:tabLst>
                      </a:pPr>
                      <a:r>
                        <a:rPr lang="en-US" sz="32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			</a:t>
                      </a:r>
                      <a:r>
                        <a:rPr lang="en-US" sz="3200" dirty="0" err="1">
                          <a:solidFill>
                            <a:srgbClr val="000000"/>
                          </a:solidFill>
                          <a:effectLst/>
                          <a:latin typeface="Times New Roman" panose="02020603050405020304" pitchFamily="18" charset="0"/>
                          <a:ea typeface="Calibri" panose="020F0502020204030204" pitchFamily="34" charset="0"/>
                          <a:cs typeface="Arial" panose="020B0604020202020204" pitchFamily="34" charset="0"/>
                        </a:rPr>
                        <a:t>Oleanolic</a:t>
                      </a:r>
                      <a:r>
                        <a:rPr lang="en-US" sz="32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 acid</a:t>
                      </a:r>
                      <a:endParaRPr lang="en-US" sz="3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696630883"/>
                  </a:ext>
                </a:extLst>
              </a:tr>
              <a:tr h="963120">
                <a:tc>
                  <a:txBody>
                    <a:bodyPr/>
                    <a:lstStyle/>
                    <a:p>
                      <a:pPr marL="0" marR="0" algn="ctr" rtl="1">
                        <a:lnSpc>
                          <a:spcPct val="115000"/>
                        </a:lnSpc>
                        <a:spcBef>
                          <a:spcPts val="0"/>
                        </a:spcBef>
                        <a:spcAft>
                          <a:spcPts val="0"/>
                        </a:spcAft>
                        <a:tabLst>
                          <a:tab pos="398780" algn="ctr"/>
                        </a:tabLst>
                      </a:pPr>
                      <a:r>
                        <a:rPr lang="fa-IR" sz="3200" b="1" dirty="0">
                          <a:effectLst/>
                          <a:latin typeface="Times New Roman" panose="02020603050405020304" pitchFamily="18" charset="0"/>
                          <a:ea typeface="Calibri" panose="020F0502020204030204" pitchFamily="34" charset="0"/>
                          <a:cs typeface="B Zar"/>
                        </a:rPr>
                        <a:t>	</a:t>
                      </a:r>
                      <a:r>
                        <a:rPr lang="fa-IR" sz="3200" b="1" dirty="0" smtClean="0">
                          <a:effectLst/>
                          <a:latin typeface="Times New Roman" panose="02020603050405020304" pitchFamily="18" charset="0"/>
                          <a:ea typeface="Calibri" panose="020F0502020204030204" pitchFamily="34" charset="0"/>
                          <a:cs typeface="B Zar"/>
                        </a:rPr>
                        <a:t>21/28</a:t>
                      </a:r>
                      <a:endParaRPr lang="en-US" sz="3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rtl="1">
                        <a:lnSpc>
                          <a:spcPct val="115000"/>
                        </a:lnSpc>
                        <a:spcBef>
                          <a:spcPts val="0"/>
                        </a:spcBef>
                        <a:spcAft>
                          <a:spcPts val="0"/>
                        </a:spcAft>
                        <a:tabLst>
                          <a:tab pos="190500" algn="l"/>
                          <a:tab pos="340360" algn="ctr"/>
                          <a:tab pos="473710" algn="ctr"/>
                        </a:tabLst>
                      </a:pPr>
                      <a:r>
                        <a:rPr lang="fa-IR" sz="3200" b="1" dirty="0" smtClean="0">
                          <a:effectLst/>
                          <a:latin typeface="Times New Roman" panose="02020603050405020304" pitchFamily="18" charset="0"/>
                          <a:ea typeface="Calibri" panose="020F0502020204030204" pitchFamily="34" charset="0"/>
                          <a:cs typeface="B Zar"/>
                        </a:rPr>
                        <a:t>20/06</a:t>
                      </a:r>
                      <a:endParaRPr lang="en-US" sz="3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rtl="1">
                        <a:lnSpc>
                          <a:spcPct val="115000"/>
                        </a:lnSpc>
                        <a:spcBef>
                          <a:spcPts val="0"/>
                        </a:spcBef>
                        <a:spcAft>
                          <a:spcPts val="0"/>
                        </a:spcAft>
                      </a:pPr>
                      <a:r>
                        <a:rPr lang="fa-IR" sz="3200" b="1" dirty="0" smtClean="0">
                          <a:effectLst/>
                          <a:latin typeface="Times New Roman" panose="02020603050405020304" pitchFamily="18" charset="0"/>
                          <a:ea typeface="Calibri" panose="020F0502020204030204" pitchFamily="34" charset="0"/>
                          <a:cs typeface="B Zar"/>
                        </a:rPr>
                        <a:t>24/11</a:t>
                      </a:r>
                      <a:endParaRPr lang="en-US" sz="3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r>
                        <a:rPr lang="en-US" sz="3200" kern="1200" dirty="0" smtClean="0">
                          <a:solidFill>
                            <a:schemeClr val="dk1"/>
                          </a:solidFill>
                          <a:effectLst/>
                          <a:latin typeface="+mn-lt"/>
                          <a:ea typeface="+mn-ea"/>
                          <a:cs typeface="+mn-cs"/>
                        </a:rPr>
                        <a:t>3-Hydroxy-12-oleanen-28-oic acid</a:t>
                      </a:r>
                      <a:endParaRPr lang="en-US" sz="3200" dirty="0"/>
                    </a:p>
                  </a:txBody>
                  <a:tcPr/>
                </a:tc>
                <a:extLst>
                  <a:ext uri="{0D108BD9-81ED-4DB2-BD59-A6C34878D82A}">
                    <a16:rowId xmlns:a16="http://schemas.microsoft.com/office/drawing/2014/main" val="4065109844"/>
                  </a:ext>
                </a:extLst>
              </a:tr>
              <a:tr h="963120">
                <a:tc>
                  <a:txBody>
                    <a:bodyPr/>
                    <a:lstStyle/>
                    <a:p>
                      <a:pPr marL="0" marR="0" algn="ctr" rtl="1">
                        <a:lnSpc>
                          <a:spcPct val="115000"/>
                        </a:lnSpc>
                        <a:spcBef>
                          <a:spcPts val="0"/>
                        </a:spcBef>
                        <a:spcAft>
                          <a:spcPts val="0"/>
                        </a:spcAft>
                        <a:tabLst>
                          <a:tab pos="226695" algn="l"/>
                          <a:tab pos="398780" algn="ctr"/>
                        </a:tabLst>
                      </a:pPr>
                      <a:r>
                        <a:rPr lang="fa-IR" sz="3200" b="1" dirty="0">
                          <a:effectLst/>
                          <a:latin typeface="Times New Roman" panose="02020603050405020304" pitchFamily="18" charset="0"/>
                          <a:ea typeface="Calibri" panose="020F0502020204030204" pitchFamily="34" charset="0"/>
                          <a:cs typeface="B Zar"/>
                        </a:rPr>
                        <a:t>		</a:t>
                      </a:r>
                      <a:r>
                        <a:rPr lang="fa-IR" sz="3200" b="1" dirty="0" smtClean="0">
                          <a:effectLst/>
                          <a:latin typeface="Times New Roman" panose="02020603050405020304" pitchFamily="18" charset="0"/>
                          <a:ea typeface="Calibri" panose="020F0502020204030204" pitchFamily="34" charset="0"/>
                          <a:cs typeface="B Zar"/>
                        </a:rPr>
                        <a:t>6/76</a:t>
                      </a:r>
                      <a:endParaRPr lang="en-US" sz="3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rtl="1">
                        <a:lnSpc>
                          <a:spcPct val="115000"/>
                        </a:lnSpc>
                        <a:spcBef>
                          <a:spcPts val="0"/>
                        </a:spcBef>
                        <a:spcAft>
                          <a:spcPts val="0"/>
                        </a:spcAft>
                      </a:pPr>
                      <a:r>
                        <a:rPr lang="fa-IR" sz="3200" b="1" dirty="0" smtClean="0">
                          <a:effectLst/>
                          <a:latin typeface="Times New Roman" panose="02020603050405020304" pitchFamily="18" charset="0"/>
                          <a:ea typeface="Calibri" panose="020F0502020204030204" pitchFamily="34" charset="0"/>
                          <a:cs typeface="B Zar"/>
                        </a:rPr>
                        <a:t>7/02</a:t>
                      </a:r>
                      <a:endParaRPr lang="en-US" sz="3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rtl="1">
                        <a:lnSpc>
                          <a:spcPct val="115000"/>
                        </a:lnSpc>
                        <a:spcBef>
                          <a:spcPts val="0"/>
                        </a:spcBef>
                        <a:spcAft>
                          <a:spcPts val="0"/>
                        </a:spcAft>
                      </a:pPr>
                      <a:r>
                        <a:rPr lang="fa-IR" sz="3200" b="1" dirty="0" smtClean="0">
                          <a:effectLst/>
                          <a:latin typeface="Times New Roman" panose="02020603050405020304" pitchFamily="18" charset="0"/>
                          <a:ea typeface="Calibri" panose="020F0502020204030204" pitchFamily="34" charset="0"/>
                          <a:cs typeface="B Zar"/>
                        </a:rPr>
                        <a:t>6/81</a:t>
                      </a:r>
                      <a:endParaRPr lang="en-US" sz="3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rtl="1">
                        <a:lnSpc>
                          <a:spcPct val="115000"/>
                        </a:lnSpc>
                        <a:spcBef>
                          <a:spcPts val="0"/>
                        </a:spcBef>
                        <a:spcAft>
                          <a:spcPts val="0"/>
                        </a:spcAft>
                      </a:pPr>
                      <a:r>
                        <a:rPr lang="en-US" sz="3200" b="0" u="none" strike="noStrike"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hlinkClick r:id="rId2"/>
                        </a:rPr>
                        <a:t>3-Hydroxy-11-oxoolean-12-en-29-oic acid</a:t>
                      </a:r>
                      <a:endParaRPr lang="en-US" sz="3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4241344062"/>
                  </a:ext>
                </a:extLst>
              </a:tr>
              <a:tr h="963120">
                <a:tc>
                  <a:txBody>
                    <a:bodyPr/>
                    <a:lstStyle/>
                    <a:p>
                      <a:pPr marL="0" marR="0" algn="ctr" rtl="1">
                        <a:lnSpc>
                          <a:spcPct val="115000"/>
                        </a:lnSpc>
                        <a:spcBef>
                          <a:spcPts val="0"/>
                        </a:spcBef>
                        <a:spcAft>
                          <a:spcPts val="0"/>
                        </a:spcAft>
                      </a:pPr>
                      <a:r>
                        <a:rPr lang="fa-IR" sz="3200" b="1" dirty="0" smtClean="0">
                          <a:effectLst/>
                          <a:latin typeface="Times New Roman" panose="02020603050405020304" pitchFamily="18" charset="0"/>
                          <a:ea typeface="Calibri" panose="020F0502020204030204" pitchFamily="34" charset="0"/>
                          <a:cs typeface="B Zar"/>
                        </a:rPr>
                        <a:t>14/81</a:t>
                      </a:r>
                      <a:endParaRPr lang="en-US" sz="3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rtl="1">
                        <a:lnSpc>
                          <a:spcPct val="115000"/>
                        </a:lnSpc>
                        <a:spcBef>
                          <a:spcPts val="0"/>
                        </a:spcBef>
                        <a:spcAft>
                          <a:spcPts val="0"/>
                        </a:spcAft>
                      </a:pPr>
                      <a:r>
                        <a:rPr lang="fa-IR" sz="3200" b="1" dirty="0" smtClean="0">
                          <a:effectLst/>
                          <a:latin typeface="Times New Roman" panose="02020603050405020304" pitchFamily="18" charset="0"/>
                          <a:ea typeface="Calibri" panose="020F0502020204030204" pitchFamily="34" charset="0"/>
                          <a:cs typeface="B Zar"/>
                        </a:rPr>
                        <a:t>22/96</a:t>
                      </a:r>
                      <a:endParaRPr lang="en-US" sz="3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rtl="1">
                        <a:lnSpc>
                          <a:spcPct val="115000"/>
                        </a:lnSpc>
                        <a:spcBef>
                          <a:spcPts val="0"/>
                        </a:spcBef>
                        <a:spcAft>
                          <a:spcPts val="0"/>
                        </a:spcAft>
                      </a:pPr>
                      <a:r>
                        <a:rPr lang="fa-IR" sz="3200" b="1" dirty="0" smtClean="0">
                          <a:effectLst/>
                          <a:latin typeface="Times New Roman" panose="02020603050405020304" pitchFamily="18" charset="0"/>
                          <a:ea typeface="Calibri" panose="020F0502020204030204" pitchFamily="34" charset="0"/>
                          <a:cs typeface="B Zar"/>
                        </a:rPr>
                        <a:t>17/26</a:t>
                      </a:r>
                      <a:endParaRPr lang="en-US" sz="3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rtl="1">
                        <a:lnSpc>
                          <a:spcPct val="115000"/>
                        </a:lnSpc>
                        <a:spcBef>
                          <a:spcPts val="0"/>
                        </a:spcBef>
                        <a:spcAft>
                          <a:spcPts val="0"/>
                        </a:spcAft>
                      </a:pPr>
                      <a:r>
                        <a:rPr lang="en-US" sz="3200" dirty="0" err="1">
                          <a:effectLst/>
                          <a:latin typeface="Times New Roman" panose="02020603050405020304" pitchFamily="18" charset="0"/>
                          <a:ea typeface="Calibri" panose="020F0502020204030204" pitchFamily="34" charset="0"/>
                          <a:cs typeface="Arial" panose="020B0604020202020204" pitchFamily="34" charset="0"/>
                        </a:rPr>
                        <a:t>Quinatic</a:t>
                      </a:r>
                      <a:r>
                        <a:rPr lang="en-US" sz="3200" dirty="0">
                          <a:effectLst/>
                          <a:latin typeface="Times New Roman" panose="02020603050405020304" pitchFamily="18" charset="0"/>
                          <a:ea typeface="Calibri" panose="020F0502020204030204" pitchFamily="34" charset="0"/>
                          <a:cs typeface="Arial" panose="020B0604020202020204" pitchFamily="34" charset="0"/>
                        </a:rPr>
                        <a:t> acid</a:t>
                      </a:r>
                      <a:endParaRPr lang="en-US" sz="3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635506185"/>
                  </a:ext>
                </a:extLst>
              </a:tr>
              <a:tr h="0">
                <a:tc>
                  <a:txBody>
                    <a:bodyPr/>
                    <a:lstStyle/>
                    <a:p>
                      <a:pPr marL="0" marR="0" algn="ctr" rtl="1">
                        <a:lnSpc>
                          <a:spcPct val="115000"/>
                        </a:lnSpc>
                        <a:spcBef>
                          <a:spcPts val="0"/>
                        </a:spcBef>
                        <a:spcAft>
                          <a:spcPts val="0"/>
                        </a:spcAft>
                      </a:pPr>
                      <a:r>
                        <a:rPr lang="fa-IR" sz="3200" b="1" dirty="0" smtClean="0">
                          <a:effectLst/>
                          <a:latin typeface="Times New Roman" panose="02020603050405020304" pitchFamily="18" charset="0"/>
                          <a:ea typeface="Calibri" panose="020F0502020204030204" pitchFamily="34" charset="0"/>
                          <a:cs typeface="B Zar"/>
                        </a:rPr>
                        <a:t>12/70</a:t>
                      </a:r>
                      <a:endParaRPr lang="en-US" sz="3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rtl="1">
                        <a:lnSpc>
                          <a:spcPct val="115000"/>
                        </a:lnSpc>
                        <a:spcBef>
                          <a:spcPts val="0"/>
                        </a:spcBef>
                        <a:spcAft>
                          <a:spcPts val="0"/>
                        </a:spcAft>
                      </a:pPr>
                      <a:r>
                        <a:rPr lang="fa-IR" sz="3200" b="1" dirty="0" smtClean="0">
                          <a:effectLst/>
                          <a:latin typeface="Times New Roman" panose="02020603050405020304" pitchFamily="18" charset="0"/>
                          <a:ea typeface="Calibri" panose="020F0502020204030204" pitchFamily="34" charset="0"/>
                          <a:cs typeface="B Zar"/>
                        </a:rPr>
                        <a:t>8/16</a:t>
                      </a:r>
                      <a:endParaRPr lang="en-US" sz="3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rtl="1">
                        <a:lnSpc>
                          <a:spcPct val="115000"/>
                        </a:lnSpc>
                        <a:spcBef>
                          <a:spcPts val="0"/>
                        </a:spcBef>
                        <a:spcAft>
                          <a:spcPts val="0"/>
                        </a:spcAft>
                      </a:pPr>
                      <a:r>
                        <a:rPr lang="fa-IR" sz="3200" b="1" dirty="0" smtClean="0">
                          <a:effectLst/>
                          <a:latin typeface="Times New Roman" panose="02020603050405020304" pitchFamily="18" charset="0"/>
                          <a:ea typeface="Calibri" panose="020F0502020204030204" pitchFamily="34" charset="0"/>
                          <a:cs typeface="B Zar"/>
                        </a:rPr>
                        <a:t>7/05</a:t>
                      </a:r>
                      <a:endParaRPr lang="en-US" sz="3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r>
                        <a:rPr lang="en-US" sz="3200" kern="1200" dirty="0" smtClean="0">
                          <a:solidFill>
                            <a:schemeClr val="dk1"/>
                          </a:solidFill>
                          <a:effectLst/>
                          <a:latin typeface="+mn-lt"/>
                          <a:ea typeface="+mn-ea"/>
                          <a:cs typeface="+mn-cs"/>
                        </a:rPr>
                        <a:t>3-Epioleanolic acid</a:t>
                      </a:r>
                      <a:endParaRPr lang="en-US" sz="3200" dirty="0"/>
                    </a:p>
                  </a:txBody>
                  <a:tcPr/>
                </a:tc>
                <a:extLst>
                  <a:ext uri="{0D108BD9-81ED-4DB2-BD59-A6C34878D82A}">
                    <a16:rowId xmlns:a16="http://schemas.microsoft.com/office/drawing/2014/main" val="705503510"/>
                  </a:ext>
                </a:extLst>
              </a:tr>
            </a:tbl>
          </a:graphicData>
        </a:graphic>
      </p:graphicFrame>
      <p:sp>
        <p:nvSpPr>
          <p:cNvPr id="12" name="Rectangle 11"/>
          <p:cNvSpPr/>
          <p:nvPr/>
        </p:nvSpPr>
        <p:spPr>
          <a:xfrm>
            <a:off x="1439524" y="14094801"/>
            <a:ext cx="10949591" cy="2562753"/>
          </a:xfrm>
          <a:prstGeom prst="rect">
            <a:avLst/>
          </a:prstGeom>
        </p:spPr>
        <p:txBody>
          <a:bodyPr wrap="square">
            <a:spAutoFit/>
          </a:bodyPr>
          <a:lstStyle/>
          <a:p>
            <a:pPr algn="ctr" rtl="1">
              <a:lnSpc>
                <a:spcPct val="115000"/>
              </a:lnSpc>
              <a:spcAft>
                <a:spcPts val="800"/>
              </a:spcAft>
            </a:pPr>
            <a:r>
              <a:rPr lang="ar-SA" sz="3200" dirty="0">
                <a:latin typeface="Times New Roman Bold" panose="02020803070505020304" pitchFamily="18" charset="0"/>
                <a:ea typeface="Calibri" panose="020F0502020204030204" pitchFamily="34" charset="0"/>
                <a:cs typeface="B Zar"/>
              </a:rPr>
              <a:t>جدول 1- ترکیبات ساپونینی تری‌ترپنوئیدی شناسایی شده در گیاه پسته اهلی</a:t>
            </a:r>
            <a:r>
              <a:rPr lang="ar-SA" sz="3200" dirty="0">
                <a:latin typeface="Times New Roman Bold" panose="02020803070505020304" pitchFamily="18" charset="0"/>
                <a:ea typeface="Calibri" panose="020F0502020204030204" pitchFamily="34" charset="0"/>
                <a:cs typeface="Times New Roman" panose="02020603050405020304" pitchFamily="18" charset="0"/>
              </a:rPr>
              <a:t> </a:t>
            </a:r>
            <a:r>
              <a:rPr lang="ar-SA" sz="3200" dirty="0" smtClean="0">
                <a:latin typeface="Times New Roman Bold" panose="02020803070505020304" pitchFamily="18" charset="0"/>
                <a:ea typeface="Calibri" panose="020F0502020204030204" pitchFamily="34" charset="0"/>
                <a:cs typeface="Times New Roman" panose="02020603050405020304" pitchFamily="18" charset="0"/>
              </a:rPr>
              <a:t>(</a:t>
            </a:r>
            <a:r>
              <a:rPr lang="en-US" sz="3200" i="1" dirty="0" smtClean="0">
                <a:latin typeface="Times New Roman" panose="02020603050405020304" pitchFamily="18" charset="0"/>
                <a:ea typeface="Calibri" panose="020F0502020204030204" pitchFamily="34" charset="0"/>
                <a:cs typeface="B Zar"/>
              </a:rPr>
              <a:t>(</a:t>
            </a:r>
            <a:r>
              <a:rPr lang="en-US" sz="3200" i="1" dirty="0" err="1">
                <a:latin typeface="Times New Roman" panose="02020603050405020304" pitchFamily="18" charset="0"/>
                <a:ea typeface="Calibri" panose="020F0502020204030204" pitchFamily="34" charset="0"/>
                <a:cs typeface="B Zar"/>
              </a:rPr>
              <a:t>Pistacia</a:t>
            </a:r>
            <a:r>
              <a:rPr lang="en-US" sz="3200" dirty="0">
                <a:latin typeface="Times New Roman" panose="02020603050405020304" pitchFamily="18" charset="0"/>
                <a:ea typeface="Calibri" panose="020F0502020204030204" pitchFamily="34" charset="0"/>
                <a:cs typeface="B Zar"/>
              </a:rPr>
              <a:t> </a:t>
            </a:r>
            <a:r>
              <a:rPr lang="en-US" sz="3200" i="1" dirty="0" err="1">
                <a:latin typeface="Times New Roman" panose="02020603050405020304" pitchFamily="18" charset="0"/>
                <a:ea typeface="Calibri" panose="020F0502020204030204" pitchFamily="34" charset="0"/>
                <a:cs typeface="B Zar"/>
              </a:rPr>
              <a:t>vera</a:t>
            </a:r>
            <a:r>
              <a:rPr lang="ar-SA" sz="3200" i="1" dirty="0">
                <a:latin typeface="Times New Roman Bold" panose="02020803070505020304" pitchFamily="18" charset="0"/>
                <a:ea typeface="Calibri" panose="020F0502020204030204" pitchFamily="34" charset="0"/>
                <a:cs typeface="B Zar"/>
              </a:rPr>
              <a:t>، </a:t>
            </a:r>
            <a:r>
              <a:rPr lang="fa-IR" sz="3200" dirty="0">
                <a:latin typeface="Times New Roman Bold" panose="02020803070505020304" pitchFamily="18" charset="0"/>
                <a:ea typeface="Calibri" panose="020F0502020204030204" pitchFamily="34" charset="0"/>
                <a:cs typeface="B Zar"/>
              </a:rPr>
              <a:t>بنه </a:t>
            </a:r>
            <a:r>
              <a:rPr lang="fa-IR" sz="3200" dirty="0">
                <a:latin typeface="Times New Roman Bold" panose="02020803070505020304" pitchFamily="18" charset="0"/>
                <a:ea typeface="Calibri" panose="020F0502020204030204" pitchFamily="34" charset="0"/>
                <a:cs typeface="Times New Roman" panose="02020603050405020304" pitchFamily="18" charset="0"/>
              </a:rPr>
              <a:t>( </a:t>
            </a:r>
            <a:r>
              <a:rPr lang="en-US" sz="3200" i="1" dirty="0">
                <a:latin typeface="Times New Roman" panose="02020603050405020304" pitchFamily="18" charset="0"/>
                <a:ea typeface="Calibri" panose="020F0502020204030204" pitchFamily="34" charset="0"/>
                <a:cs typeface="B Zar"/>
              </a:rPr>
              <a:t>P. </a:t>
            </a:r>
            <a:r>
              <a:rPr lang="en-US" sz="3200" i="1" dirty="0" err="1">
                <a:latin typeface="Times New Roman" panose="02020603050405020304" pitchFamily="18" charset="0"/>
                <a:ea typeface="Calibri" panose="020F0502020204030204" pitchFamily="34" charset="0"/>
                <a:cs typeface="B Zar"/>
              </a:rPr>
              <a:t>atlantica</a:t>
            </a:r>
            <a:r>
              <a:rPr lang="ar-SA" sz="3200" dirty="0">
                <a:latin typeface="Times New Roman Bold" panose="02020803070505020304" pitchFamily="18" charset="0"/>
                <a:ea typeface="Calibri" panose="020F0502020204030204" pitchFamily="34" charset="0"/>
                <a:cs typeface="Times New Roman" panose="02020603050405020304" pitchFamily="18" charset="0"/>
              </a:rPr>
              <a:t>)</a:t>
            </a:r>
            <a:r>
              <a:rPr lang="ar-SA" sz="3200" dirty="0">
                <a:latin typeface="Times New Roman Bold" panose="02020803070505020304" pitchFamily="18" charset="0"/>
                <a:ea typeface="Calibri" panose="020F0502020204030204" pitchFamily="34" charset="0"/>
                <a:cs typeface="B Zar"/>
              </a:rPr>
              <a:t> و خینجوک </a:t>
            </a:r>
            <a:r>
              <a:rPr lang="ar-SA" sz="3200" dirty="0">
                <a:latin typeface="Times New Roman Bold" panose="02020803070505020304" pitchFamily="18" charset="0"/>
                <a:ea typeface="Calibri" panose="020F0502020204030204" pitchFamily="34" charset="0"/>
                <a:cs typeface="Times New Roman" panose="02020603050405020304" pitchFamily="18" charset="0"/>
              </a:rPr>
              <a:t>( </a:t>
            </a:r>
            <a:r>
              <a:rPr lang="en-US" sz="3200" i="1" dirty="0">
                <a:latin typeface="Times New Roman" panose="02020603050405020304" pitchFamily="18" charset="0"/>
                <a:ea typeface="Calibri" panose="020F0502020204030204" pitchFamily="34" charset="0"/>
                <a:cs typeface="B Zar"/>
              </a:rPr>
              <a:t>P.</a:t>
            </a:r>
            <a:r>
              <a:rPr lang="en-US" sz="3200" dirty="0">
                <a:latin typeface="Times New Roman" panose="02020603050405020304" pitchFamily="18" charset="0"/>
                <a:ea typeface="Calibri" panose="020F0502020204030204" pitchFamily="34" charset="0"/>
                <a:cs typeface="B Zar"/>
              </a:rPr>
              <a:t> </a:t>
            </a:r>
            <a:r>
              <a:rPr lang="en-US" sz="3200" i="1" dirty="0" err="1">
                <a:latin typeface="Times New Roman" panose="02020603050405020304" pitchFamily="18" charset="0"/>
                <a:ea typeface="Calibri" panose="020F0502020204030204" pitchFamily="34" charset="0"/>
                <a:cs typeface="B Zar"/>
              </a:rPr>
              <a:t>khinjuke</a:t>
            </a:r>
            <a:r>
              <a:rPr lang="ar-SA" sz="3200" dirty="0" smtClean="0">
                <a:latin typeface="Times New Roman Bold" panose="02020803070505020304" pitchFamily="18" charset="0"/>
                <a:ea typeface="Calibri" panose="020F0502020204030204" pitchFamily="34" charset="0"/>
                <a:cs typeface="Times New Roman" panose="02020603050405020304" pitchFamily="18" charset="0"/>
              </a:rPr>
              <a:t>)</a:t>
            </a:r>
            <a:endParaRPr lang="fa-IR" sz="3200" dirty="0" smtClean="0">
              <a:latin typeface="Times New Roman Bold" panose="02020803070505020304" pitchFamily="18" charset="0"/>
              <a:ea typeface="Calibri" panose="020F0502020204030204" pitchFamily="34" charset="0"/>
              <a:cs typeface="Times New Roman" panose="02020603050405020304" pitchFamily="18" charset="0"/>
            </a:endParaRPr>
          </a:p>
          <a:p>
            <a:pPr algn="ctr" rtl="1">
              <a:lnSpc>
                <a:spcPct val="115000"/>
              </a:lnSpc>
              <a:spcAft>
                <a:spcPts val="800"/>
              </a:spcAft>
            </a:pPr>
            <a:endParaRPr lang="en-US" sz="3200" dirty="0" smtClean="0">
              <a:latin typeface="Times New Roman Bold" panose="02020803070505020304" pitchFamily="18" charset="0"/>
              <a:ea typeface="Calibri" panose="020F0502020204030204" pitchFamily="34" charset="0"/>
              <a:cs typeface="Times New Roman" panose="02020603050405020304" pitchFamily="18" charset="0"/>
            </a:endParaRPr>
          </a:p>
          <a:p>
            <a:pPr algn="ctr" rtl="1">
              <a:lnSpc>
                <a:spcPct val="115000"/>
              </a:lnSpc>
              <a:spcAft>
                <a:spcPts val="800"/>
              </a:spcAft>
            </a:pPr>
            <a:r>
              <a:rPr lang="ar-SA" sz="3200" i="1" dirty="0" smtClean="0">
                <a:latin typeface="Times New Roman Bold" panose="02020803070505020304" pitchFamily="18" charset="0"/>
                <a:ea typeface="Calibri" panose="020F0502020204030204" pitchFamily="34" charset="0"/>
                <a:cs typeface="Times New Roman" panose="02020603050405020304" pitchFamily="18" charset="0"/>
              </a:rPr>
              <a:t> </a:t>
            </a:r>
            <a:endParaRPr lang="en-US" sz="3200" b="1" dirty="0">
              <a:effectLst/>
              <a:latin typeface="Times New Roman Bold" panose="02020803070505020304" pitchFamily="18" charset="0"/>
              <a:ea typeface="Calibri" panose="020F0502020204030204" pitchFamily="34" charset="0"/>
              <a:cs typeface="B Zar"/>
            </a:endParaRPr>
          </a:p>
        </p:txBody>
      </p:sp>
      <p:sp>
        <p:nvSpPr>
          <p:cNvPr id="14" name="Rectangle 13"/>
          <p:cNvSpPr/>
          <p:nvPr/>
        </p:nvSpPr>
        <p:spPr>
          <a:xfrm>
            <a:off x="1235860" y="22925439"/>
            <a:ext cx="11285374" cy="3046988"/>
          </a:xfrm>
          <a:prstGeom prst="rect">
            <a:avLst/>
          </a:prstGeom>
        </p:spPr>
        <p:txBody>
          <a:bodyPr wrap="square">
            <a:spAutoFit/>
          </a:bodyPr>
          <a:lstStyle/>
          <a:p>
            <a:pPr algn="r" rtl="1"/>
            <a:r>
              <a:rPr lang="fa-IR" sz="3200" dirty="0"/>
              <a:t>با توجه به این نتایج به دست آمده از شناسایی ترکیبات تری‌ترپنوئیدی ساپونینی از سه گونه پسته با نام‌های</a:t>
            </a:r>
            <a:r>
              <a:rPr lang="fa-IR" sz="3200" i="1" dirty="0"/>
              <a:t> </a:t>
            </a:r>
            <a:r>
              <a:rPr lang="en-US" sz="3200" i="1" dirty="0"/>
              <a:t>P. </a:t>
            </a:r>
            <a:r>
              <a:rPr lang="en-US" sz="3200" i="1" dirty="0" err="1"/>
              <a:t>vera</a:t>
            </a:r>
            <a:r>
              <a:rPr lang="fa-IR" sz="3200" i="1" dirty="0"/>
              <a:t>، </a:t>
            </a:r>
            <a:r>
              <a:rPr lang="en-US" sz="3200" i="1" dirty="0"/>
              <a:t>P. </a:t>
            </a:r>
            <a:r>
              <a:rPr lang="en-US" sz="3200" i="1" dirty="0" err="1"/>
              <a:t>atlantica</a:t>
            </a:r>
            <a:r>
              <a:rPr lang="en-US" sz="3200" i="1" dirty="0"/>
              <a:t> </a:t>
            </a:r>
            <a:r>
              <a:rPr lang="fa-IR" sz="3200" dirty="0"/>
              <a:t>و </a:t>
            </a:r>
            <a:r>
              <a:rPr lang="en-US" sz="3200" i="1" dirty="0"/>
              <a:t>P. </a:t>
            </a:r>
            <a:r>
              <a:rPr lang="en-US" sz="3200" i="1" dirty="0" err="1"/>
              <a:t>khinjuk</a:t>
            </a:r>
            <a:r>
              <a:rPr lang="fa-IR" sz="3200" dirty="0"/>
              <a:t> می‌توان نتیجه گرفت بیشترین مقدار متعلق به ترکیب </a:t>
            </a:r>
            <a:r>
              <a:rPr lang="en-US" sz="3200" dirty="0" err="1"/>
              <a:t>Oleanolic</a:t>
            </a:r>
            <a:r>
              <a:rPr lang="en-US" sz="3200" dirty="0"/>
              <a:t> acid </a:t>
            </a:r>
            <a:r>
              <a:rPr lang="fa-IR" sz="3200" dirty="0"/>
              <a:t>می‌باشد که یکی از خواص دارویی مهم منسوب به </a:t>
            </a:r>
            <a:r>
              <a:rPr lang="en-US" sz="3200" dirty="0" err="1"/>
              <a:t>oleanolic</a:t>
            </a:r>
            <a:r>
              <a:rPr lang="en-US" sz="3200" dirty="0"/>
              <a:t> acid</a:t>
            </a:r>
            <a:r>
              <a:rPr lang="fa-IR" sz="3200" dirty="0"/>
              <a:t>، اثر محافظت کبدی آن است. با توجه به اهمیت ساپونین‌ها در صنایع مختلف و پزشکی و داروسازی پیشنهاد می‌شود ساپونین‌های استروئیدی این گیاهان نیز مورد مطالعه قرار بگیرند.</a:t>
            </a:r>
            <a:endParaRPr lang="en-US" sz="3200" dirty="0"/>
          </a:p>
        </p:txBody>
      </p:sp>
      <p:graphicFrame>
        <p:nvGraphicFramePr>
          <p:cNvPr id="7" name="Table 6"/>
          <p:cNvGraphicFramePr>
            <a:graphicFrameLocks noGrp="1"/>
          </p:cNvGraphicFramePr>
          <p:nvPr>
            <p:extLst>
              <p:ext uri="{D42A27DB-BD31-4B8C-83A1-F6EECF244321}">
                <p14:modId xmlns:p14="http://schemas.microsoft.com/office/powerpoint/2010/main" val="3636807393"/>
              </p:ext>
            </p:extLst>
          </p:nvPr>
        </p:nvGraphicFramePr>
        <p:xfrm>
          <a:off x="1399509" y="15406718"/>
          <a:ext cx="11071284" cy="952627"/>
        </p:xfrm>
        <a:graphic>
          <a:graphicData uri="http://schemas.openxmlformats.org/drawingml/2006/table">
            <a:tbl>
              <a:tblPr rtl="1" firstRow="1" firstCol="1" bandRow="1">
                <a:tableStyleId>{5C22544A-7EE6-4342-B048-85BDC9FD1C3A}</a:tableStyleId>
              </a:tblPr>
              <a:tblGrid>
                <a:gridCol w="2795851">
                  <a:extLst>
                    <a:ext uri="{9D8B030D-6E8A-4147-A177-3AD203B41FA5}">
                      <a16:colId xmlns:a16="http://schemas.microsoft.com/office/drawing/2014/main" val="20000"/>
                    </a:ext>
                  </a:extLst>
                </a:gridCol>
                <a:gridCol w="2714983">
                  <a:extLst>
                    <a:ext uri="{9D8B030D-6E8A-4147-A177-3AD203B41FA5}">
                      <a16:colId xmlns:a16="http://schemas.microsoft.com/office/drawing/2014/main" val="20001"/>
                    </a:ext>
                  </a:extLst>
                </a:gridCol>
                <a:gridCol w="2819400">
                  <a:extLst>
                    <a:ext uri="{9D8B030D-6E8A-4147-A177-3AD203B41FA5}">
                      <a16:colId xmlns:a16="http://schemas.microsoft.com/office/drawing/2014/main" val="20002"/>
                    </a:ext>
                  </a:extLst>
                </a:gridCol>
                <a:gridCol w="2741050">
                  <a:extLst>
                    <a:ext uri="{9D8B030D-6E8A-4147-A177-3AD203B41FA5}">
                      <a16:colId xmlns:a16="http://schemas.microsoft.com/office/drawing/2014/main" val="20003"/>
                    </a:ext>
                  </a:extLst>
                </a:gridCol>
              </a:tblGrid>
              <a:tr h="552768">
                <a:tc>
                  <a:txBody>
                    <a:bodyPr/>
                    <a:lstStyle/>
                    <a:p>
                      <a:pPr algn="r" rtl="1">
                        <a:lnSpc>
                          <a:spcPct val="115000"/>
                        </a:lnSpc>
                        <a:spcAft>
                          <a:spcPts val="0"/>
                        </a:spcAft>
                        <a:tabLst>
                          <a:tab pos="627380" algn="l"/>
                          <a:tab pos="1042035" algn="ctr"/>
                        </a:tabLst>
                      </a:pPr>
                      <a:r>
                        <a:rPr lang="en-US" sz="2800" baseline="0" dirty="0" smtClean="0">
                          <a:effectLst/>
                        </a:rPr>
                        <a:t>    </a:t>
                      </a:r>
                      <a:r>
                        <a:rPr lang="fa-IR" sz="2800" dirty="0">
                          <a:effectLst/>
                        </a:rPr>
                        <a:t>	نام ترکیب </a:t>
                      </a:r>
                      <a:r>
                        <a:rPr lang="fa-IR" sz="2800" dirty="0" smtClean="0">
                          <a:effectLst/>
                        </a:rPr>
                        <a:t>ساپونینی</a:t>
                      </a:r>
                      <a:endParaRPr lang="en-US" sz="2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rtl="1">
                        <a:lnSpc>
                          <a:spcPct val="107000"/>
                        </a:lnSpc>
                        <a:spcAft>
                          <a:spcPts val="0"/>
                        </a:spcAft>
                      </a:pPr>
                      <a:r>
                        <a:rPr lang="en-US" sz="2800" dirty="0">
                          <a:effectLst/>
                        </a:rPr>
                        <a:t>P. </a:t>
                      </a:r>
                      <a:r>
                        <a:rPr lang="en-US" sz="2800" dirty="0" err="1">
                          <a:effectLst/>
                        </a:rPr>
                        <a:t>vera</a:t>
                      </a:r>
                      <a:r>
                        <a:rPr lang="en-US" sz="2800" dirty="0">
                          <a:effectLst/>
                        </a:rPr>
                        <a:t> (%)</a:t>
                      </a:r>
                      <a:endParaRPr lang="en-US" sz="2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rtl="1">
                        <a:lnSpc>
                          <a:spcPct val="115000"/>
                        </a:lnSpc>
                        <a:spcAft>
                          <a:spcPts val="0"/>
                        </a:spcAft>
                        <a:tabLst>
                          <a:tab pos="474345" algn="ctr"/>
                        </a:tabLst>
                      </a:pPr>
                      <a:r>
                        <a:rPr lang="en-US" sz="2800" dirty="0">
                          <a:effectLst/>
                        </a:rPr>
                        <a:t>P. </a:t>
                      </a:r>
                      <a:r>
                        <a:rPr lang="en-US" sz="2800" dirty="0" err="1">
                          <a:effectLst/>
                        </a:rPr>
                        <a:t>atlantic</a:t>
                      </a:r>
                      <a:r>
                        <a:rPr lang="en-US" sz="2800" dirty="0">
                          <a:effectLst/>
                        </a:rPr>
                        <a:t> (%)</a:t>
                      </a:r>
                      <a:endParaRPr lang="en-US" sz="2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indent="0" algn="ctr" defTabSz="2519995" rtl="0" eaLnBrk="1" fontAlgn="auto" latinLnBrk="0" hangingPunct="1">
                        <a:lnSpc>
                          <a:spcPct val="115000"/>
                        </a:lnSpc>
                        <a:spcBef>
                          <a:spcPts val="0"/>
                        </a:spcBef>
                        <a:spcAft>
                          <a:spcPts val="0"/>
                        </a:spcAft>
                        <a:buClrTx/>
                        <a:buSzTx/>
                        <a:buFontTx/>
                        <a:buNone/>
                        <a:tabLst>
                          <a:tab pos="170180" algn="l"/>
                          <a:tab pos="617220" algn="ctr"/>
                        </a:tabLst>
                        <a:defRPr/>
                      </a:pPr>
                      <a:r>
                        <a:rPr lang="en-US" sz="2800" dirty="0" smtClean="0">
                          <a:effectLst/>
                        </a:rPr>
                        <a:t> 	</a:t>
                      </a:r>
                      <a:r>
                        <a:rPr lang="en-US" sz="2800" dirty="0" err="1" smtClean="0">
                          <a:effectLst/>
                        </a:rPr>
                        <a:t>P.khinjuke</a:t>
                      </a:r>
                      <a:r>
                        <a:rPr lang="en-US" sz="2800" dirty="0" smtClean="0">
                          <a:effectLst/>
                        </a:rPr>
                        <a:t>(%)</a:t>
                      </a:r>
                      <a:endParaRPr lang="en-US" sz="2800" dirty="0" smtClean="0">
                        <a:effectLst/>
                        <a:latin typeface="Calibri" panose="020F0502020204030204" pitchFamily="34" charset="0"/>
                        <a:ea typeface="Calibri" panose="020F0502020204030204" pitchFamily="34" charset="0"/>
                        <a:cs typeface="Arial" panose="020B0604020202020204" pitchFamily="34" charset="0"/>
                      </a:endParaRPr>
                    </a:p>
                    <a:p>
                      <a:pPr algn="l" rtl="0">
                        <a:lnSpc>
                          <a:spcPct val="115000"/>
                        </a:lnSpc>
                        <a:spcAft>
                          <a:spcPts val="0"/>
                        </a:spcAft>
                        <a:tabLst>
                          <a:tab pos="170180" algn="l"/>
                          <a:tab pos="617220" algn="ctr"/>
                        </a:tabLst>
                      </a:pPr>
                      <a:endParaRPr lang="en-US" sz="2800" dirty="0" smtClean="0">
                        <a:effectLst/>
                      </a:endParaRPr>
                    </a:p>
                  </a:txBody>
                  <a:tcPr marL="68580" marR="68580" marT="0" marB="0"/>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53885741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339</TotalTime>
  <Words>977</Words>
  <Application>Microsoft Office PowerPoint</Application>
  <PresentationFormat>Custom</PresentationFormat>
  <Paragraphs>64</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Arial</vt:lpstr>
      <vt:lpstr>B Titr</vt:lpstr>
      <vt:lpstr>B Zar</vt:lpstr>
      <vt:lpstr>Calibri</vt:lpstr>
      <vt:lpstr>Calibri Light</vt:lpstr>
      <vt:lpstr>Times New Roman</vt:lpstr>
      <vt:lpstr>Times New Roman Bold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Meyssam Masoudi</dc:creator>
  <cp:lastModifiedBy>mehdi</cp:lastModifiedBy>
  <cp:revision>56</cp:revision>
  <dcterms:created xsi:type="dcterms:W3CDTF">2025-02-09T22:59:11Z</dcterms:created>
  <dcterms:modified xsi:type="dcterms:W3CDTF">2026-02-03T23:08:07Z</dcterms:modified>
</cp:coreProperties>
</file>