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4922"/>
    <a:srgbClr val="FEFEFE"/>
    <a:srgbClr val="B8C6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0" d="100"/>
          <a:sy n="50" d="100"/>
        </p:scale>
        <p:origin x="36" y="-6432"/>
      </p:cViewPr>
      <p:guideLst/>
    </p:cSldViewPr>
  </p:slideViewPr>
  <p:notesTextViewPr>
    <p:cViewPr>
      <p:scale>
        <a:sx n="1" d="1"/>
        <a:sy n="1" d="1"/>
      </p:scale>
      <p:origin x="0" y="0"/>
    </p:cViewPr>
  </p:notesTextViewPr>
  <p:notesViewPr>
    <p:cSldViewPr snapToGrid="0">
      <p:cViewPr varScale="1">
        <p:scale>
          <a:sx n="57" d="100"/>
          <a:sy n="57" d="100"/>
        </p:scale>
        <p:origin x="1782" y="42"/>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fa-IR">
                <a:cs typeface="B Nazanin" panose="00000400000000000000" pitchFamily="2" charset="-78"/>
              </a:rPr>
              <a:t>میزان دیرگل‌دهی</a:t>
            </a:r>
            <a:endParaRPr lang="en-US">
              <a:cs typeface="B Nazanin" panose="00000400000000000000" pitchFamily="2" charset="-78"/>
            </a:endParaRPr>
          </a:p>
        </c:rich>
      </c:tx>
      <c:overlay val="0"/>
      <c:spPr>
        <a:noFill/>
        <a:ln>
          <a:noFill/>
        </a:ln>
        <a:effectLst/>
      </c:spPr>
      <c:txPr>
        <a:bodyPr rot="0" spcFirstLastPara="1" vertOverflow="ellipsis" vert="horz" wrap="square" anchor="ctr" anchorCtr="1"/>
        <a:lstStyle/>
        <a:p>
          <a:pPr>
            <a:defRPr sz="12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5444552817017174"/>
          <c:y val="0.12837857779509249"/>
          <c:w val="0.74270168324767805"/>
          <c:h val="0.58910380957625053"/>
        </c:manualLayout>
      </c:layout>
      <c:barChart>
        <c:barDir val="col"/>
        <c:grouping val="clustered"/>
        <c:varyColors val="0"/>
        <c:ser>
          <c:idx val="0"/>
          <c:order val="0"/>
          <c:tx>
            <c:strRef>
              <c:f>'G:\thesis1\تجزیه مرکب\تجزیه مرکب دیر گلدهی\[LSD late flowering combined exprement.xlsx]دیرگلدهی'!$B$1</c:f>
              <c:strCache>
                <c:ptCount val="1"/>
                <c:pt idx="0">
                  <c:v>دیرگل‌دهی</c:v>
                </c:pt>
              </c:strCache>
            </c:strRef>
          </c:tx>
          <c:spPr>
            <a:solidFill>
              <a:schemeClr val="accent1"/>
            </a:solidFill>
            <a:ln w="19050">
              <a:solidFill>
                <a:schemeClr val="tx1"/>
              </a:solidFill>
            </a:ln>
            <a:effectLst/>
          </c:spPr>
          <c:invertIfNegative val="0"/>
          <c:dLbls>
            <c:dLbl>
              <c:idx val="0"/>
              <c:tx>
                <c:rich>
                  <a:bodyPr/>
                  <a:lstStyle/>
                  <a:p>
                    <a:r>
                      <a:rPr lang="en-US"/>
                      <a:t>c</a:t>
                    </a:r>
                  </a:p>
                </c:rich>
              </c:tx>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0-D92D-4478-8BF8-A8BCD7401F95}"/>
                </c:ext>
              </c:extLst>
            </c:dLbl>
            <c:dLbl>
              <c:idx val="1"/>
              <c:tx>
                <c:rich>
                  <a:bodyPr/>
                  <a:lstStyle/>
                  <a:p>
                    <a:r>
                      <a:rPr lang="en-US"/>
                      <a:t>c</a:t>
                    </a:r>
                  </a:p>
                </c:rich>
              </c:tx>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1-D92D-4478-8BF8-A8BCD7401F95}"/>
                </c:ext>
              </c:extLst>
            </c:dLbl>
            <c:dLbl>
              <c:idx val="2"/>
              <c:tx>
                <c:rich>
                  <a:bodyPr/>
                  <a:lstStyle/>
                  <a:p>
                    <a:r>
                      <a:rPr lang="en-US"/>
                      <a:t>b</a:t>
                    </a:r>
                  </a:p>
                </c:rich>
              </c:tx>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2-D92D-4478-8BF8-A8BCD7401F95}"/>
                </c:ext>
              </c:extLst>
            </c:dLbl>
            <c:dLbl>
              <c:idx val="3"/>
              <c:tx>
                <c:rich>
                  <a:bodyPr/>
                  <a:lstStyle/>
                  <a:p>
                    <a:r>
                      <a:rPr lang="en-US"/>
                      <a:t>a</a:t>
                    </a:r>
                  </a:p>
                </c:rich>
              </c:tx>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3-D92D-4478-8BF8-A8BCD7401F9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[2]lateflowering!$B$20:$B$23</c:f>
                <c:numCache>
                  <c:formatCode>General</c:formatCode>
                  <c:ptCount val="4"/>
                  <c:pt idx="0">
                    <c:v>0.46</c:v>
                  </c:pt>
                  <c:pt idx="1">
                    <c:v>0.41</c:v>
                  </c:pt>
                  <c:pt idx="2">
                    <c:v>0.37</c:v>
                  </c:pt>
                  <c:pt idx="3">
                    <c:v>0.43</c:v>
                  </c:pt>
                </c:numCache>
                <c:extLst/>
              </c:numRef>
            </c:plus>
            <c:minus>
              <c:numRef>
                <c:f>[2]lateflowering!$B$20:$B$23</c:f>
                <c:numCache>
                  <c:formatCode>General</c:formatCode>
                  <c:ptCount val="4"/>
                  <c:pt idx="0">
                    <c:v>0.46</c:v>
                  </c:pt>
                  <c:pt idx="1">
                    <c:v>0.41</c:v>
                  </c:pt>
                  <c:pt idx="2">
                    <c:v>0.37</c:v>
                  </c:pt>
                  <c:pt idx="3">
                    <c:v>0.43</c:v>
                  </c:pt>
                </c:numCache>
                <c:extLst/>
              </c:numRef>
            </c:minus>
            <c:spPr>
              <a:noFill/>
              <a:ln w="9525" cap="flat" cmpd="sng" algn="ctr">
                <a:solidFill>
                  <a:schemeClr val="tx1">
                    <a:lumMod val="65000"/>
                    <a:lumOff val="35000"/>
                  </a:schemeClr>
                </a:solidFill>
                <a:round/>
              </a:ln>
              <a:effectLst/>
            </c:spPr>
          </c:errBars>
          <c:cat>
            <c:strRef>
              <c:f>[2]دیرگلدهی!$A$2:$A$5</c:f>
              <c:strCache>
                <c:ptCount val="4"/>
                <c:pt idx="0">
                  <c:v> -GF677  سفید</c:v>
                </c:pt>
                <c:pt idx="1">
                  <c:v> -GF677 عربیکا- سفید </c:v>
                </c:pt>
                <c:pt idx="2">
                  <c:v> -GF677 شاهرود12- سفید</c:v>
                </c:pt>
                <c:pt idx="3">
                  <c:v> -GF677 شاهرود7- سفید</c:v>
                </c:pt>
              </c:strCache>
              <c:extLst/>
            </c:strRef>
          </c:cat>
          <c:val>
            <c:numRef>
              <c:f>[2]دیرگلدهی!$B$2:$B$5</c:f>
              <c:numCache>
                <c:formatCode>General</c:formatCode>
                <c:ptCount val="4"/>
                <c:pt idx="0">
                  <c:v>5.65</c:v>
                </c:pt>
                <c:pt idx="1">
                  <c:v>6.13</c:v>
                </c:pt>
                <c:pt idx="2">
                  <c:v>10.130000000000001</c:v>
                </c:pt>
                <c:pt idx="3">
                  <c:v>14.25</c:v>
                </c:pt>
              </c:numCache>
              <c:extLst/>
            </c:numRef>
          </c:val>
          <c:extLst>
            <c:ext xmlns:c15="http://schemas.microsoft.com/office/drawing/2012/chart" uri="{02D57815-91ED-43cb-92C2-25804820EDAC}">
              <c15:datalabelsRange>
                <c15:f>'G:\thesis1\تجزیه مرکب\تجزیه مرکب دیر گلدهی\[LSD late flowering combined exprement.xlsx]lateflowering'!$B$38:$B$53</c15:f>
                <c15:dlblRangeCache>
                  <c:ptCount val="16"/>
                  <c:pt idx="0">
                    <c:v>h</c:v>
                  </c:pt>
                  <c:pt idx="1">
                    <c:v>h</c:v>
                  </c:pt>
                  <c:pt idx="2">
                    <c:v>f</c:v>
                  </c:pt>
                  <c:pt idx="3">
                    <c:v>cbd</c:v>
                  </c:pt>
                  <c:pt idx="4">
                    <c:v>ced</c:v>
                  </c:pt>
                  <c:pt idx="5">
                    <c:v>gf</c:v>
                  </c:pt>
                  <c:pt idx="6">
                    <c:v>ed</c:v>
                  </c:pt>
                  <c:pt idx="7">
                    <c:v>e</c:v>
                  </c:pt>
                  <c:pt idx="8">
                    <c:v>cb</c:v>
                  </c:pt>
                  <c:pt idx="9">
                    <c:v>g</c:v>
                  </c:pt>
                  <c:pt idx="10">
                    <c:v>ed</c:v>
                  </c:pt>
                  <c:pt idx="11">
                    <c:v>cb</c:v>
                  </c:pt>
                  <c:pt idx="12">
                    <c:v>cb</c:v>
                  </c:pt>
                  <c:pt idx="13">
                    <c:v>a</c:v>
                  </c:pt>
                  <c:pt idx="14">
                    <c:v>b</c:v>
                  </c:pt>
                  <c:pt idx="15">
                    <c:v>a</c:v>
                  </c:pt>
                </c15:dlblRangeCache>
              </c15:datalabelsRange>
            </c:ext>
            <c:ext xmlns:c16="http://schemas.microsoft.com/office/drawing/2014/chart" uri="{C3380CC4-5D6E-409C-BE32-E72D297353CC}">
              <c16:uniqueId val="{00000004-D92D-4478-8BF8-A8BCD7401F95}"/>
            </c:ext>
          </c:extLst>
        </c:ser>
        <c:dLbls>
          <c:showLegendKey val="0"/>
          <c:showVal val="1"/>
          <c:showCatName val="0"/>
          <c:showSerName val="0"/>
          <c:showPercent val="0"/>
          <c:showBubbleSize val="0"/>
        </c:dLbls>
        <c:gapWidth val="247"/>
        <c:overlap val="-1"/>
        <c:axId val="1063152336"/>
        <c:axId val="1063158992"/>
      </c:barChart>
      <c:catAx>
        <c:axId val="1063152336"/>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rtl="1">
              <a:defRPr sz="1000" b="1" i="0" u="none" strike="noStrike" kern="1200" baseline="0">
                <a:solidFill>
                  <a:sysClr val="windowText" lastClr="000000"/>
                </a:solidFill>
                <a:latin typeface="Times New Roman" panose="02020603050405020304" pitchFamily="18" charset="0"/>
                <a:ea typeface="+mn-ea"/>
                <a:cs typeface="B Nazanin" panose="00000400000000000000" pitchFamily="2" charset="-78"/>
              </a:defRPr>
            </a:pPr>
            <a:endParaRPr lang="en-US"/>
          </a:p>
        </c:txPr>
        <c:crossAx val="1063158992"/>
        <c:crosses val="autoZero"/>
        <c:auto val="1"/>
        <c:lblAlgn val="ctr"/>
        <c:lblOffset val="100"/>
        <c:noMultiLvlLbl val="0"/>
      </c:catAx>
      <c:valAx>
        <c:axId val="1063158992"/>
        <c:scaling>
          <c:orientation val="minMax"/>
        </c:scaling>
        <c:delete val="0"/>
        <c:axPos val="l"/>
        <c:title>
          <c:tx>
            <c:rich>
              <a:bodyPr rot="-5400000" spcFirstLastPara="1" vertOverflow="ellipsis" vert="horz" wrap="square" anchor="ctr" anchorCtr="1"/>
              <a:lstStyle/>
              <a:p>
                <a:pPr>
                  <a:defRPr sz="10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fa-IR">
                    <a:cs typeface="B Nazanin" panose="00000400000000000000" pitchFamily="2" charset="-78"/>
                  </a:rPr>
                  <a:t>تعداد روز</a:t>
                </a:r>
                <a:endParaRPr lang="en-US">
                  <a:cs typeface="B Nazanin" panose="00000400000000000000" pitchFamily="2" charset="-78"/>
                </a:endParaRPr>
              </a:p>
            </c:rich>
          </c:tx>
          <c:layout>
            <c:manualLayout>
              <c:xMode val="edge"/>
              <c:yMode val="edge"/>
              <c:x val="1.3888888888888888E-2"/>
              <c:y val="0.28655037911927678"/>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w="19050">
            <a:solidFill>
              <a:schemeClr val="tx1"/>
            </a:solidFill>
          </a:ln>
          <a:effectLst/>
        </c:spPr>
        <c:txPr>
          <a:bodyPr rot="-60000000" spcFirstLastPara="1" vertOverflow="ellipsis" vert="horz" wrap="square" anchor="ctr" anchorCtr="1"/>
          <a:lstStyle/>
          <a:p>
            <a:pPr>
              <a:defRPr sz="8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063152336"/>
        <c:crosses val="autoZero"/>
        <c:crossBetween val="between"/>
        <c:majorUnit val="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000" b="1" i="0" u="none" strike="noStrike" kern="1200" spc="0" baseline="0">
                <a:solidFill>
                  <a:schemeClr val="tx1"/>
                </a:solidFill>
                <a:latin typeface="Times New Roman" panose="02020603050405020304" pitchFamily="18" charset="0"/>
                <a:ea typeface="+mn-ea"/>
                <a:cs typeface="B Nazanin" panose="00000400000000000000" pitchFamily="2" charset="-78"/>
              </a:defRPr>
            </a:pPr>
            <a:r>
              <a:rPr lang="fa-IR" sz="1000"/>
              <a:t>میزان بیان نسبی ژن </a:t>
            </a:r>
            <a:r>
              <a:rPr lang="en-US" sz="1000" i="1"/>
              <a:t>FT</a:t>
            </a:r>
            <a:r>
              <a:rPr lang="fa-IR" sz="1000"/>
              <a:t> در برگ</a:t>
            </a:r>
            <a:endParaRPr lang="en-US" sz="1000"/>
          </a:p>
        </c:rich>
      </c:tx>
      <c:overlay val="0"/>
      <c:spPr>
        <a:noFill/>
        <a:ln>
          <a:noFill/>
        </a:ln>
        <a:effectLst/>
      </c:spPr>
      <c:txPr>
        <a:bodyPr rot="0" spcFirstLastPara="1" vertOverflow="ellipsis" vert="horz" wrap="square" anchor="ctr" anchorCtr="1"/>
        <a:lstStyle/>
        <a:p>
          <a:pPr>
            <a:defRPr lang="en-US" sz="1000" b="1" i="0" u="none" strike="noStrike" kern="1200" spc="0" baseline="0">
              <a:solidFill>
                <a:schemeClr val="tx1"/>
              </a:solidFill>
              <a:latin typeface="Times New Roman" panose="02020603050405020304" pitchFamily="18" charset="0"/>
              <a:ea typeface="+mn-ea"/>
              <a:cs typeface="B Nazanin" panose="00000400000000000000" pitchFamily="2" charset="-78"/>
            </a:defRPr>
          </a:pPr>
          <a:endParaRPr lang="en-US"/>
        </a:p>
      </c:txPr>
    </c:title>
    <c:autoTitleDeleted val="0"/>
    <c:plotArea>
      <c:layout>
        <c:manualLayout>
          <c:layoutTarget val="inner"/>
          <c:xMode val="edge"/>
          <c:yMode val="edge"/>
          <c:x val="0.121975487009078"/>
          <c:y val="0.17002178649237473"/>
          <c:w val="0.85111319800621255"/>
          <c:h val="0.32040003620237129"/>
        </c:manualLayout>
      </c:layout>
      <c:barChart>
        <c:barDir val="col"/>
        <c:grouping val="clustered"/>
        <c:varyColors val="0"/>
        <c:ser>
          <c:idx val="0"/>
          <c:order val="0"/>
          <c:tx>
            <c:strRef>
              <c:f>'G:\thesis1\تجزیه مرکب\resale\first to thesis\[LSD late flowering رساله اصلاحی.xlsx]برگ و جوانه جدا'!$A$63</c:f>
              <c:strCache>
                <c:ptCount val="1"/>
                <c:pt idx="0">
                  <c:v> تیرماه</c:v>
                </c:pt>
              </c:strCache>
            </c:strRef>
          </c:tx>
          <c:spPr>
            <a:solidFill>
              <a:schemeClr val="accent1"/>
            </a:solidFill>
            <a:ln w="12700">
              <a:solidFill>
                <a:schemeClr val="tx1"/>
              </a:solidFill>
            </a:ln>
            <a:effectLst/>
          </c:spPr>
          <c:invertIfNegative val="0"/>
          <c:dLbls>
            <c:dLbl>
              <c:idx val="0"/>
              <c:tx>
                <c:rich>
                  <a:bodyPr/>
                  <a:lstStyle/>
                  <a:p>
                    <a:r>
                      <a:rPr lang="en-US"/>
                      <a:t>d</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0-DA65-4643-816E-5F1D317766AA}"/>
                </c:ext>
              </c:extLst>
            </c:dLbl>
            <c:dLbl>
              <c:idx val="1"/>
              <c:tx>
                <c:rich>
                  <a:bodyPr/>
                  <a:lstStyle/>
                  <a:p>
                    <a:r>
                      <a:rPr lang="en-US"/>
                      <a:t>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1-DA65-4643-816E-5F1D317766AA}"/>
                </c:ext>
              </c:extLst>
            </c:dLbl>
            <c:dLbl>
              <c:idx val="2"/>
              <c:tx>
                <c:rich>
                  <a:bodyPr/>
                  <a:lstStyle/>
                  <a:p>
                    <a:r>
                      <a:rPr lang="en-US"/>
                      <a:t>fe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2-DA65-4643-816E-5F1D317766AA}"/>
                </c:ext>
              </c:extLst>
            </c:dLbl>
            <c:dLbl>
              <c:idx val="3"/>
              <c:tx>
                <c:rich>
                  <a:bodyPr/>
                  <a:lstStyle/>
                  <a:p>
                    <a:r>
                      <a:rPr lang="en-US"/>
                      <a:t>g</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3-DA65-4643-816E-5F1D317766AA}"/>
                </c:ext>
              </c:extLst>
            </c:dLbl>
            <c:spPr>
              <a:noFill/>
              <a:ln>
                <a:noFill/>
              </a:ln>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'[1]برگ و جوانه جدا'!$F$67:$I$67</c:f>
                <c:numCache>
                  <c:formatCode>General</c:formatCode>
                  <c:ptCount val="4"/>
                  <c:pt idx="0">
                    <c:v>0.56999999999999995</c:v>
                  </c:pt>
                  <c:pt idx="1">
                    <c:v>0.02</c:v>
                  </c:pt>
                  <c:pt idx="2">
                    <c:v>0.03</c:v>
                  </c:pt>
                  <c:pt idx="3">
                    <c:v>0.01</c:v>
                  </c:pt>
                </c:numCache>
                <c:extLst/>
              </c:numRef>
            </c:plus>
            <c:minus>
              <c:numRef>
                <c:f>'[1]برگ و جوانه جدا'!$F$67:$I$67</c:f>
                <c:numCache>
                  <c:formatCode>General</c:formatCode>
                  <c:ptCount val="4"/>
                  <c:pt idx="0">
                    <c:v>0.56999999999999995</c:v>
                  </c:pt>
                  <c:pt idx="1">
                    <c:v>0.02</c:v>
                  </c:pt>
                  <c:pt idx="2">
                    <c:v>0.03</c:v>
                  </c:pt>
                  <c:pt idx="3">
                    <c:v>0.01</c:v>
                  </c:pt>
                </c:numCache>
                <c:extLst/>
              </c:numRef>
            </c:minus>
            <c:spPr>
              <a:noFill/>
              <a:ln w="9525" cap="flat" cmpd="sng" algn="ctr">
                <a:solidFill>
                  <a:schemeClr val="tx1">
                    <a:lumMod val="65000"/>
                    <a:lumOff val="35000"/>
                  </a:schemeClr>
                </a:solidFill>
                <a:round/>
              </a:ln>
              <a:effectLst/>
            </c:spPr>
          </c:errBars>
          <c:cat>
            <c:strRef>
              <c:f>'[1]برگ و جوانه جدا'!$F$62:$I$62</c:f>
              <c:strCache>
                <c:ptCount val="4"/>
                <c:pt idx="0">
                  <c:v>  -GF677 سفید</c:v>
                </c:pt>
                <c:pt idx="1">
                  <c:v> -GF677عربیکا- سفید </c:v>
                </c:pt>
                <c:pt idx="2">
                  <c:v> -GF677 شاهرود12- سفید</c:v>
                </c:pt>
                <c:pt idx="3">
                  <c:v> -GF677 شاهرود7- سفید</c:v>
                </c:pt>
              </c:strCache>
              <c:extLst/>
            </c:strRef>
          </c:cat>
          <c:val>
            <c:numRef>
              <c:f>'[1]برگ و جوانه جدا'!$F$63:$I$63</c:f>
              <c:numCache>
                <c:formatCode>General</c:formatCode>
                <c:ptCount val="4"/>
                <c:pt idx="0">
                  <c:v>14.41</c:v>
                </c:pt>
                <c:pt idx="1">
                  <c:v>10.199999999999999</c:v>
                </c:pt>
                <c:pt idx="2">
                  <c:v>3.3</c:v>
                </c:pt>
                <c:pt idx="3">
                  <c:v>1.4</c:v>
                </c:pt>
              </c:numCache>
              <c:extLst/>
            </c:numRef>
          </c:val>
          <c:extLst>
            <c:ext xmlns:c15="http://schemas.microsoft.com/office/drawing/2012/chart" uri="{02D57815-91ED-43cb-92C2-25804820EDAC}">
              <c15:datalabelsRange>
                <c15:f>'G:\thesis1\تجزیه مرکب\resale\first to thesis\[LSD late flowering رساله اصلاحی.xlsx]برگ و جوانه جدا'!$B$71:$Q$71</c15:f>
                <c15:dlblRangeCache>
                  <c:ptCount val="16"/>
                  <c:pt idx="0">
                    <c:v>fg</c:v>
                  </c:pt>
                  <c:pt idx="1">
                    <c:v>fg</c:v>
                  </c:pt>
                  <c:pt idx="2">
                    <c:v>g</c:v>
                  </c:pt>
                  <c:pt idx="3">
                    <c:v>fg</c:v>
                  </c:pt>
                  <c:pt idx="4">
                    <c:v>d</c:v>
                  </c:pt>
                  <c:pt idx="5">
                    <c:v>e</c:v>
                  </c:pt>
                  <c:pt idx="6">
                    <c:v>fe</c:v>
                  </c:pt>
                  <c:pt idx="7">
                    <c:v>g</c:v>
                  </c:pt>
                  <c:pt idx="8">
                    <c:v>g</c:v>
                  </c:pt>
                  <c:pt idx="9">
                    <c:v>g</c:v>
                  </c:pt>
                  <c:pt idx="10">
                    <c:v>g</c:v>
                  </c:pt>
                  <c:pt idx="11">
                    <c:v>g</c:v>
                  </c:pt>
                  <c:pt idx="12">
                    <c:v>fg</c:v>
                  </c:pt>
                  <c:pt idx="13">
                    <c:v>e</c:v>
                  </c:pt>
                  <c:pt idx="14">
                    <c:v>fg</c:v>
                  </c:pt>
                  <c:pt idx="15">
                    <c:v>fe</c:v>
                  </c:pt>
                </c15:dlblRangeCache>
              </c15:datalabelsRange>
            </c:ext>
            <c:ext xmlns:c16="http://schemas.microsoft.com/office/drawing/2014/chart" uri="{C3380CC4-5D6E-409C-BE32-E72D297353CC}">
              <c16:uniqueId val="{00000004-DA65-4643-816E-5F1D317766AA}"/>
            </c:ext>
          </c:extLst>
        </c:ser>
        <c:ser>
          <c:idx val="1"/>
          <c:order val="1"/>
          <c:tx>
            <c:strRef>
              <c:f>'G:\thesis1\تجزیه مرکب\resale\first to thesis\[LSD late flowering رساله اصلاحی.xlsx]برگ و جوانه جدا'!$A$64</c:f>
              <c:strCache>
                <c:ptCount val="1"/>
                <c:pt idx="0">
                  <c:v>شهریورماه</c:v>
                </c:pt>
              </c:strCache>
            </c:strRef>
          </c:tx>
          <c:spPr>
            <a:solidFill>
              <a:schemeClr val="accent2"/>
            </a:solidFill>
            <a:ln w="12700">
              <a:solidFill>
                <a:schemeClr val="tx1"/>
              </a:solidFill>
            </a:ln>
            <a:effectLst/>
          </c:spPr>
          <c:invertIfNegative val="0"/>
          <c:dLbls>
            <c:dLbl>
              <c:idx val="0"/>
              <c:tx>
                <c:rich>
                  <a:bodyPr/>
                  <a:lstStyle/>
                  <a:p>
                    <a:r>
                      <a:rPr lang="en-US"/>
                      <a:t>a</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5-DA65-4643-816E-5F1D317766AA}"/>
                </c:ext>
              </c:extLst>
            </c:dLbl>
            <c:dLbl>
              <c:idx val="1"/>
              <c:tx>
                <c:rich>
                  <a:bodyPr/>
                  <a:lstStyle/>
                  <a:p>
                    <a:fld id="{85706001-4D39-429B-BCC0-10DD00BFD554}" type="CELLRANGE">
                      <a:rPr lang="en-US"/>
                      <a:pPr/>
                      <a:t>[CELLRANGE]</a:t>
                    </a:fld>
                    <a:endParaRPr 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DA65-4643-816E-5F1D317766AA}"/>
                </c:ext>
              </c:extLst>
            </c:dLbl>
            <c:dLbl>
              <c:idx val="2"/>
              <c:tx>
                <c:rich>
                  <a:bodyPr/>
                  <a:lstStyle/>
                  <a:p>
                    <a:r>
                      <a:rPr lang="en-US"/>
                      <a:t>c</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7-DA65-4643-816E-5F1D317766AA}"/>
                </c:ext>
              </c:extLst>
            </c:dLbl>
            <c:dLbl>
              <c:idx val="3"/>
              <c:tx>
                <c:rich>
                  <a:bodyPr/>
                  <a:lstStyle/>
                  <a:p>
                    <a:r>
                      <a:rPr lang="en-US"/>
                      <a:t>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8-DA65-4643-816E-5F1D317766AA}"/>
                </c:ext>
              </c:extLst>
            </c:dLbl>
            <c:spPr>
              <a:noFill/>
              <a:ln>
                <a:noFill/>
              </a:ln>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'[1]برگ و جوانه جدا'!$F$68:$I$68</c:f>
                <c:numCache>
                  <c:formatCode>General</c:formatCode>
                  <c:ptCount val="4"/>
                  <c:pt idx="0">
                    <c:v>0.19</c:v>
                  </c:pt>
                  <c:pt idx="1">
                    <c:v>0.33</c:v>
                  </c:pt>
                  <c:pt idx="2">
                    <c:v>0.73</c:v>
                  </c:pt>
                  <c:pt idx="3">
                    <c:v>1.1100000000000001</c:v>
                  </c:pt>
                </c:numCache>
                <c:extLst/>
              </c:numRef>
            </c:plus>
            <c:minus>
              <c:numRef>
                <c:f>'[1]برگ و جوانه جدا'!$F$68:$I$68</c:f>
                <c:numCache>
                  <c:formatCode>General</c:formatCode>
                  <c:ptCount val="4"/>
                  <c:pt idx="0">
                    <c:v>0.19</c:v>
                  </c:pt>
                  <c:pt idx="1">
                    <c:v>0.33</c:v>
                  </c:pt>
                  <c:pt idx="2">
                    <c:v>0.73</c:v>
                  </c:pt>
                  <c:pt idx="3">
                    <c:v>1.1100000000000001</c:v>
                  </c:pt>
                </c:numCache>
                <c:extLst/>
              </c:numRef>
            </c:minus>
            <c:spPr>
              <a:noFill/>
              <a:ln w="9525" cap="flat" cmpd="sng" algn="ctr">
                <a:solidFill>
                  <a:schemeClr val="tx1">
                    <a:lumMod val="65000"/>
                    <a:lumOff val="35000"/>
                  </a:schemeClr>
                </a:solidFill>
                <a:round/>
              </a:ln>
              <a:effectLst/>
            </c:spPr>
          </c:errBars>
          <c:cat>
            <c:strRef>
              <c:f>'[1]برگ و جوانه جدا'!$F$62:$I$62</c:f>
              <c:strCache>
                <c:ptCount val="4"/>
                <c:pt idx="0">
                  <c:v>  -GF677 سفید</c:v>
                </c:pt>
                <c:pt idx="1">
                  <c:v> -GF677عربیکا- سفید </c:v>
                </c:pt>
                <c:pt idx="2">
                  <c:v> -GF677 شاهرود12- سفید</c:v>
                </c:pt>
                <c:pt idx="3">
                  <c:v> -GF677 شاهرود7- سفید</c:v>
                </c:pt>
              </c:strCache>
              <c:extLst/>
            </c:strRef>
          </c:cat>
          <c:val>
            <c:numRef>
              <c:f>'[1]برگ و جوانه جدا'!$F$64:$I$64</c:f>
              <c:numCache>
                <c:formatCode>General</c:formatCode>
                <c:ptCount val="4"/>
                <c:pt idx="0">
                  <c:v>45.16</c:v>
                </c:pt>
                <c:pt idx="1">
                  <c:v>40.729999999999997</c:v>
                </c:pt>
                <c:pt idx="2">
                  <c:v>33.56</c:v>
                </c:pt>
                <c:pt idx="3">
                  <c:v>6.23</c:v>
                </c:pt>
              </c:numCache>
              <c:extLst/>
            </c:numRef>
          </c:val>
          <c:extLst>
            <c:ext xmlns:c15="http://schemas.microsoft.com/office/drawing/2012/chart" uri="{02D57815-91ED-43cb-92C2-25804820EDAC}">
              <c15:datalabelsRange>
                <c15:f>'G:\thesis1\تجزیه مرکب\resale\first to thesis\[LSD late flowering رساله اصلاحی.xlsx]برگ و جوانه جدا'!$B$72:$Q$72</c15:f>
                <c15:dlblRangeCache>
                  <c:ptCount val="16"/>
                  <c:pt idx="0">
                    <c:v>fg</c:v>
                  </c:pt>
                  <c:pt idx="1">
                    <c:v>d</c:v>
                  </c:pt>
                  <c:pt idx="2">
                    <c:v>fg</c:v>
                  </c:pt>
                  <c:pt idx="3">
                    <c:v>fg</c:v>
                  </c:pt>
                  <c:pt idx="4">
                    <c:v>a</c:v>
                  </c:pt>
                  <c:pt idx="5">
                    <c:v>b</c:v>
                  </c:pt>
                  <c:pt idx="6">
                    <c:v>c</c:v>
                  </c:pt>
                  <c:pt idx="7">
                    <c:v>e</c:v>
                  </c:pt>
                  <c:pt idx="8">
                    <c:v>fg</c:v>
                  </c:pt>
                  <c:pt idx="9">
                    <c:v>g</c:v>
                  </c:pt>
                  <c:pt idx="10">
                    <c:v>gh</c:v>
                  </c:pt>
                  <c:pt idx="11">
                    <c:v>g</c:v>
                  </c:pt>
                  <c:pt idx="12">
                    <c:v>fg</c:v>
                  </c:pt>
                  <c:pt idx="13">
                    <c:v>g</c:v>
                  </c:pt>
                  <c:pt idx="14">
                    <c:v>fg</c:v>
                  </c:pt>
                  <c:pt idx="15">
                    <c:v>fg</c:v>
                  </c:pt>
                </c15:dlblRangeCache>
              </c15:datalabelsRange>
            </c:ext>
            <c:ext xmlns:c16="http://schemas.microsoft.com/office/drawing/2014/chart" uri="{C3380CC4-5D6E-409C-BE32-E72D297353CC}">
              <c16:uniqueId val="{00000009-DA65-4643-816E-5F1D317766AA}"/>
            </c:ext>
          </c:extLst>
        </c:ser>
        <c:dLbls>
          <c:dLblPos val="outEnd"/>
          <c:showLegendKey val="0"/>
          <c:showVal val="1"/>
          <c:showCatName val="0"/>
          <c:showSerName val="0"/>
          <c:showPercent val="0"/>
          <c:showBubbleSize val="0"/>
        </c:dLbls>
        <c:gapWidth val="219"/>
        <c:overlap val="-27"/>
        <c:axId val="1782995727"/>
        <c:axId val="1398752911"/>
      </c:barChart>
      <c:catAx>
        <c:axId val="1782995727"/>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2700000" spcFirstLastPara="1" vertOverflow="ellipsis" wrap="square" anchor="ctr" anchorCtr="1"/>
          <a:lstStyle/>
          <a:p>
            <a:pPr rtl="1">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crossAx val="1398752911"/>
        <c:crosses val="autoZero"/>
        <c:auto val="1"/>
        <c:lblAlgn val="ctr"/>
        <c:lblOffset val="100"/>
        <c:noMultiLvlLbl val="0"/>
      </c:catAx>
      <c:valAx>
        <c:axId val="1398752911"/>
        <c:scaling>
          <c:orientation val="minMax"/>
        </c:scaling>
        <c:delete val="0"/>
        <c:axPos val="l"/>
        <c:title>
          <c:tx>
            <c:rich>
              <a:bodyPr rot="-5400000" spcFirstLastPara="1" vertOverflow="ellipsis" vert="horz" wrap="square" anchor="ctr" anchorCtr="1"/>
              <a:lstStyle/>
              <a:p>
                <a:pPr>
                  <a:defRPr lang="en-US" sz="1000" b="0" i="0" u="none" strike="noStrike" kern="1200" baseline="0">
                    <a:solidFill>
                      <a:schemeClr val="tx1"/>
                    </a:solidFill>
                    <a:latin typeface="Times New Roman" panose="02020603050405020304" pitchFamily="18" charset="0"/>
                    <a:ea typeface="+mn-ea"/>
                    <a:cs typeface="B Nazanin" panose="00000400000000000000" pitchFamily="2" charset="-78"/>
                  </a:defRPr>
                </a:pPr>
                <a:r>
                  <a:rPr lang="fa-IR" sz="1000" b="0"/>
                  <a:t>میزان بیان نسبی</a:t>
                </a:r>
                <a:endParaRPr lang="en-US" sz="1000" b="0"/>
              </a:p>
            </c:rich>
          </c:tx>
          <c:layout>
            <c:manualLayout>
              <c:xMode val="edge"/>
              <c:yMode val="edge"/>
              <c:x val="1.1883541295306001E-2"/>
              <c:y val="0.2160664224266233"/>
            </c:manualLayout>
          </c:layout>
          <c:overlay val="0"/>
          <c:spPr>
            <a:noFill/>
            <a:ln>
              <a:noFill/>
            </a:ln>
            <a:effectLst/>
          </c:spPr>
          <c:txPr>
            <a:bodyPr rot="-5400000" spcFirstLastPara="1" vertOverflow="ellipsis" vert="horz" wrap="square" anchor="ctr" anchorCtr="1"/>
            <a:lstStyle/>
            <a:p>
              <a:pPr>
                <a:defRPr lang="en-US" sz="1000" b="0"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title>
        <c:numFmt formatCode="General" sourceLinked="1"/>
        <c:majorTickMark val="in"/>
        <c:minorTickMark val="none"/>
        <c:tickLblPos val="nextTo"/>
        <c:spPr>
          <a:noFill/>
          <a:ln w="19050">
            <a:solidFill>
              <a:schemeClr val="tx1"/>
            </a:solidFill>
          </a:ln>
          <a:effectLst/>
        </c:spPr>
        <c:txPr>
          <a:bodyPr rot="-60000000" spcFirstLastPara="1" vertOverflow="ellipsis" vert="horz" wrap="square" anchor="ctr" anchorCtr="1"/>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crossAx val="1782995727"/>
        <c:crosses val="autoZero"/>
        <c:crossBetween val="between"/>
      </c:valAx>
      <c:spPr>
        <a:noFill/>
        <a:ln>
          <a:noFill/>
        </a:ln>
        <a:effectLst/>
      </c:spPr>
    </c:plotArea>
    <c:legend>
      <c:legendPos val="b"/>
      <c:layout>
        <c:manualLayout>
          <c:xMode val="edge"/>
          <c:yMode val="edge"/>
          <c:x val="0.37859751017361359"/>
          <c:y val="0.91652685571166348"/>
          <c:w val="0.27705555154229572"/>
          <c:h val="8.3473144288336507E-2"/>
        </c:manualLayout>
      </c:layout>
      <c:overlay val="0"/>
      <c:spPr>
        <a:noFill/>
        <a:ln>
          <a:noFill/>
        </a:ln>
        <a:effectLst/>
      </c:spPr>
      <c:txPr>
        <a:bodyPr rot="0" spcFirstLastPara="1" vertOverflow="ellipsis" vert="horz" wrap="square" anchor="ctr" anchorCtr="1"/>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000" b="1" i="0" u="none" strike="noStrike" kern="1200" spc="0" baseline="0">
                <a:solidFill>
                  <a:schemeClr val="tx1"/>
                </a:solidFill>
                <a:latin typeface="Times New Roman" panose="02020603050405020304" pitchFamily="18" charset="0"/>
                <a:ea typeface="+mn-ea"/>
                <a:cs typeface="B Nazanin" panose="00000400000000000000" pitchFamily="2" charset="-78"/>
              </a:defRPr>
            </a:pPr>
            <a:r>
              <a:rPr lang="fa-IR" sz="1000" b="1" i="0" baseline="0">
                <a:effectLst/>
              </a:rPr>
              <a:t>میزان بیان نسبی ژن </a:t>
            </a:r>
            <a:r>
              <a:rPr lang="en-US" sz="1000" b="1" i="1" baseline="0">
                <a:effectLst/>
              </a:rPr>
              <a:t>FT</a:t>
            </a:r>
            <a:r>
              <a:rPr lang="fa-IR" sz="1000" b="1" i="0" baseline="0">
                <a:effectLst/>
              </a:rPr>
              <a:t> در جوانه گل</a:t>
            </a:r>
            <a:endParaRPr lang="en-US" sz="1000">
              <a:effectLst/>
            </a:endParaRPr>
          </a:p>
        </c:rich>
      </c:tx>
      <c:overlay val="0"/>
      <c:spPr>
        <a:noFill/>
        <a:ln>
          <a:noFill/>
        </a:ln>
        <a:effectLst/>
      </c:spPr>
      <c:txPr>
        <a:bodyPr rot="0" spcFirstLastPara="1" vertOverflow="ellipsis" vert="horz" wrap="square" anchor="ctr" anchorCtr="1"/>
        <a:lstStyle/>
        <a:p>
          <a:pPr>
            <a:defRPr lang="en-US" sz="1000" b="1" i="0" u="none" strike="noStrike" kern="1200" spc="0" baseline="0">
              <a:solidFill>
                <a:schemeClr val="tx1"/>
              </a:solidFill>
              <a:latin typeface="Times New Roman" panose="02020603050405020304" pitchFamily="18" charset="0"/>
              <a:ea typeface="+mn-ea"/>
              <a:cs typeface="B Nazanin" panose="00000400000000000000" pitchFamily="2" charset="-78"/>
            </a:defRPr>
          </a:pPr>
          <a:endParaRPr lang="en-US"/>
        </a:p>
      </c:txPr>
    </c:title>
    <c:autoTitleDeleted val="0"/>
    <c:plotArea>
      <c:layout>
        <c:manualLayout>
          <c:layoutTarget val="inner"/>
          <c:xMode val="edge"/>
          <c:yMode val="edge"/>
          <c:x val="0.12306512409133084"/>
          <c:y val="0.17236433048884919"/>
          <c:w val="0.84978315551580297"/>
          <c:h val="0.31944857257806281"/>
        </c:manualLayout>
      </c:layout>
      <c:barChart>
        <c:barDir val="col"/>
        <c:grouping val="clustered"/>
        <c:varyColors val="0"/>
        <c:ser>
          <c:idx val="0"/>
          <c:order val="0"/>
          <c:tx>
            <c:strRef>
              <c:f>'G:\thesis1\تجزیه مرکب\resale\first to thesis\[LSD late flowering رساله اصلاحی.xlsx]برگ و جوانه جدا'!$A$76</c:f>
              <c:strCache>
                <c:ptCount val="1"/>
                <c:pt idx="0">
                  <c:v> تیرماه</c:v>
                </c:pt>
              </c:strCache>
            </c:strRef>
          </c:tx>
          <c:spPr>
            <a:solidFill>
              <a:schemeClr val="accent1"/>
            </a:solidFill>
            <a:ln w="12700">
              <a:solidFill>
                <a:schemeClr val="tx1"/>
              </a:solidFill>
            </a:ln>
            <a:effectLst/>
          </c:spPr>
          <c:invertIfNegative val="0"/>
          <c:dLbls>
            <c:dLbl>
              <c:idx val="0"/>
              <c:tx>
                <c:rich>
                  <a:bodyPr/>
                  <a:lstStyle/>
                  <a:p>
                    <a:r>
                      <a:rPr lang="en-US"/>
                      <a:t>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0-4591-4C67-B68E-B405AC2098B0}"/>
                </c:ext>
              </c:extLst>
            </c:dLbl>
            <c:dLbl>
              <c:idx val="1"/>
              <c:layout>
                <c:manualLayout>
                  <c:x val="-5.7142840002147727E-3"/>
                  <c:y val="-3.3557038113132664E-3"/>
                </c:manualLayout>
              </c:layout>
              <c:tx>
                <c:rich>
                  <a:bodyPr/>
                  <a:lstStyle/>
                  <a:p>
                    <a:r>
                      <a:rPr lang="en-US"/>
                      <a:t>d</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1-4591-4C67-B68E-B405AC2098B0}"/>
                </c:ext>
              </c:extLst>
            </c:dLbl>
            <c:dLbl>
              <c:idx val="2"/>
              <c:layout>
                <c:manualLayout>
                  <c:x val="-3.8095226668098487E-3"/>
                  <c:y val="-6.1520525850378846E-17"/>
                </c:manualLayout>
              </c:layout>
              <c:tx>
                <c:rich>
                  <a:bodyPr/>
                  <a:lstStyle/>
                  <a:p>
                    <a:r>
                      <a:rPr lang="en-US"/>
                      <a:t>d</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2-4591-4C67-B68E-B405AC2098B0}"/>
                </c:ext>
              </c:extLst>
            </c:dLbl>
            <c:dLbl>
              <c:idx val="3"/>
              <c:tx>
                <c:rich>
                  <a:bodyPr/>
                  <a:lstStyle/>
                  <a:p>
                    <a:r>
                      <a:rPr lang="en-US"/>
                      <a:t>d</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3-4591-4C67-B68E-B405AC2098B0}"/>
                </c:ext>
              </c:extLst>
            </c:dLbl>
            <c:spPr>
              <a:noFill/>
              <a:ln>
                <a:noFill/>
              </a:ln>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'[1]برگ و جوانه جدا'!$F$80:$I$80</c:f>
                <c:numCache>
                  <c:formatCode>General</c:formatCode>
                  <c:ptCount val="4"/>
                  <c:pt idx="0">
                    <c:v>0.09</c:v>
                  </c:pt>
                  <c:pt idx="1">
                    <c:v>0.45</c:v>
                  </c:pt>
                  <c:pt idx="2">
                    <c:v>0.36</c:v>
                  </c:pt>
                  <c:pt idx="3">
                    <c:v>0.05</c:v>
                  </c:pt>
                </c:numCache>
                <c:extLst/>
              </c:numRef>
            </c:plus>
            <c:minus>
              <c:numRef>
                <c:f>'[1]برگ و جوانه جدا'!$F$81:$I$81</c:f>
                <c:numCache>
                  <c:formatCode>General</c:formatCode>
                  <c:ptCount val="4"/>
                  <c:pt idx="0">
                    <c:v>0.08</c:v>
                  </c:pt>
                  <c:pt idx="1">
                    <c:v>0.76</c:v>
                  </c:pt>
                  <c:pt idx="2">
                    <c:v>0.16</c:v>
                  </c:pt>
                  <c:pt idx="3">
                    <c:v>0.04</c:v>
                  </c:pt>
                </c:numCache>
                <c:extLst/>
              </c:numRef>
            </c:minus>
            <c:spPr>
              <a:noFill/>
              <a:ln w="9525" cap="flat" cmpd="sng" algn="ctr">
                <a:solidFill>
                  <a:schemeClr val="tx1">
                    <a:lumMod val="65000"/>
                    <a:lumOff val="35000"/>
                  </a:schemeClr>
                </a:solidFill>
                <a:round/>
              </a:ln>
              <a:effectLst/>
            </c:spPr>
          </c:errBars>
          <c:cat>
            <c:strRef>
              <c:f>'[1]برگ و جوانه جدا'!$F$75:$I$75</c:f>
              <c:strCache>
                <c:ptCount val="4"/>
                <c:pt idx="0">
                  <c:v>  -GF677 سفید</c:v>
                </c:pt>
                <c:pt idx="1">
                  <c:v> -GF677عربیکا- سفید </c:v>
                </c:pt>
                <c:pt idx="2">
                  <c:v> -GF677 شاهرود12- سفید</c:v>
                </c:pt>
                <c:pt idx="3">
                  <c:v> -GF677 شاهرود7- سفید</c:v>
                </c:pt>
              </c:strCache>
              <c:extLst/>
            </c:strRef>
          </c:cat>
          <c:val>
            <c:numRef>
              <c:f>'[1]برگ و جوانه جدا'!$F$76:$I$76</c:f>
              <c:numCache>
                <c:formatCode>General</c:formatCode>
                <c:ptCount val="4"/>
                <c:pt idx="0">
                  <c:v>1.05</c:v>
                </c:pt>
                <c:pt idx="1">
                  <c:v>6.1</c:v>
                </c:pt>
                <c:pt idx="2">
                  <c:v>4.5999999999999996</c:v>
                </c:pt>
                <c:pt idx="3">
                  <c:v>3.76</c:v>
                </c:pt>
              </c:numCache>
              <c:extLst/>
            </c:numRef>
          </c:val>
          <c:extLst>
            <c:ext xmlns:c15="http://schemas.microsoft.com/office/drawing/2012/chart" uri="{02D57815-91ED-43cb-92C2-25804820EDAC}">
              <c15:datalabelsRange>
                <c15:f>'G:\thesis1\تجزیه مرکب\resale\first to thesis\[LSD late flowering رساله اصلاحی.xlsx]برگ و جوانه جدا'!$B$84:$Q$84</c15:f>
                <c15:dlblRangeCache>
                  <c:ptCount val="16"/>
                  <c:pt idx="0">
                    <c:v>hi</c:v>
                  </c:pt>
                  <c:pt idx="1">
                    <c:v>hi</c:v>
                  </c:pt>
                  <c:pt idx="2">
                    <c:v>hi</c:v>
                  </c:pt>
                  <c:pt idx="3">
                    <c:v>hi</c:v>
                  </c:pt>
                  <c:pt idx="4">
                    <c:v>hi</c:v>
                  </c:pt>
                  <c:pt idx="5">
                    <c:v>e</c:v>
                  </c:pt>
                  <c:pt idx="6">
                    <c:v>e</c:v>
                  </c:pt>
                  <c:pt idx="7">
                    <c:v>egf</c:v>
                  </c:pt>
                  <c:pt idx="8">
                    <c:v>hi</c:v>
                  </c:pt>
                  <c:pt idx="9">
                    <c:v>i</c:v>
                  </c:pt>
                  <c:pt idx="10">
                    <c:v>i</c:v>
                  </c:pt>
                  <c:pt idx="11">
                    <c:v>i</c:v>
                  </c:pt>
                  <c:pt idx="12">
                    <c:v>hi</c:v>
                  </c:pt>
                  <c:pt idx="13">
                    <c:v>i</c:v>
                  </c:pt>
                  <c:pt idx="14">
                    <c:v>i</c:v>
                  </c:pt>
                  <c:pt idx="15">
                    <c:v>i</c:v>
                  </c:pt>
                </c15:dlblRangeCache>
              </c15:datalabelsRange>
            </c:ext>
            <c:ext xmlns:c16="http://schemas.microsoft.com/office/drawing/2014/chart" uri="{C3380CC4-5D6E-409C-BE32-E72D297353CC}">
              <c16:uniqueId val="{00000004-4591-4C67-B68E-B405AC2098B0}"/>
            </c:ext>
          </c:extLst>
        </c:ser>
        <c:ser>
          <c:idx val="1"/>
          <c:order val="1"/>
          <c:tx>
            <c:strRef>
              <c:f>'G:\thesis1\تجزیه مرکب\resale\first to thesis\[LSD late flowering رساله اصلاحی.xlsx]برگ و جوانه جدا'!$A$77</c:f>
              <c:strCache>
                <c:ptCount val="1"/>
                <c:pt idx="0">
                  <c:v>شهریورماه</c:v>
                </c:pt>
              </c:strCache>
            </c:strRef>
          </c:tx>
          <c:spPr>
            <a:solidFill>
              <a:schemeClr val="accent2"/>
            </a:solidFill>
            <a:ln w="12700">
              <a:solidFill>
                <a:schemeClr val="tx1"/>
              </a:solidFill>
            </a:ln>
            <a:effectLst/>
          </c:spPr>
          <c:invertIfNegative val="0"/>
          <c:dLbls>
            <c:dLbl>
              <c:idx val="0"/>
              <c:tx>
                <c:rich>
                  <a:bodyPr/>
                  <a:lstStyle/>
                  <a:p>
                    <a:r>
                      <a:rPr lang="en-US"/>
                      <a:t>b</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5-4591-4C67-B68E-B405AC2098B0}"/>
                </c:ext>
              </c:extLst>
            </c:dLbl>
            <c:dLbl>
              <c:idx val="1"/>
              <c:tx>
                <c:rich>
                  <a:bodyPr/>
                  <a:lstStyle/>
                  <a:p>
                    <a:fld id="{769BE9E6-2F12-4934-A7C3-A51EBCEE83B7}" type="CELLRANGE">
                      <a:rPr lang="en-US"/>
                      <a:pPr/>
                      <a:t>[CELLRANGE]</a:t>
                    </a:fld>
                    <a:endParaRPr 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4591-4C67-B68E-B405AC2098B0}"/>
                </c:ext>
              </c:extLst>
            </c:dLbl>
            <c:dLbl>
              <c:idx val="2"/>
              <c:tx>
                <c:rich>
                  <a:bodyPr/>
                  <a:lstStyle/>
                  <a:p>
                    <a:r>
                      <a:rPr lang="en-US"/>
                      <a:t>c</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7-4591-4C67-B68E-B405AC2098B0}"/>
                </c:ext>
              </c:extLst>
            </c:dLbl>
            <c:dLbl>
              <c:idx val="3"/>
              <c:tx>
                <c:rich>
                  <a:bodyPr/>
                  <a:lstStyle/>
                  <a:p>
                    <a:r>
                      <a:rPr lang="en-US"/>
                      <a:t>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8-4591-4C67-B68E-B405AC2098B0}"/>
                </c:ext>
              </c:extLst>
            </c:dLbl>
            <c:spPr>
              <a:noFill/>
              <a:ln>
                <a:noFill/>
              </a:ln>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'[1]برگ و جوانه جدا'!$F$81:$I$81</c:f>
                <c:numCache>
                  <c:formatCode>General</c:formatCode>
                  <c:ptCount val="4"/>
                  <c:pt idx="0">
                    <c:v>0.08</c:v>
                  </c:pt>
                  <c:pt idx="1">
                    <c:v>0.76</c:v>
                  </c:pt>
                  <c:pt idx="2">
                    <c:v>0.16</c:v>
                  </c:pt>
                  <c:pt idx="3">
                    <c:v>0.04</c:v>
                  </c:pt>
                </c:numCache>
                <c:extLst/>
              </c:numRef>
            </c:plus>
            <c:minus>
              <c:numRef>
                <c:f>'[1]برگ و جوانه جدا'!$F$81:$I$81</c:f>
                <c:numCache>
                  <c:formatCode>General</c:formatCode>
                  <c:ptCount val="4"/>
                  <c:pt idx="0">
                    <c:v>0.08</c:v>
                  </c:pt>
                  <c:pt idx="1">
                    <c:v>0.76</c:v>
                  </c:pt>
                  <c:pt idx="2">
                    <c:v>0.16</c:v>
                  </c:pt>
                  <c:pt idx="3">
                    <c:v>0.04</c:v>
                  </c:pt>
                </c:numCache>
                <c:extLst/>
              </c:numRef>
            </c:minus>
            <c:spPr>
              <a:noFill/>
              <a:ln w="9525" cap="flat" cmpd="sng" algn="ctr">
                <a:solidFill>
                  <a:schemeClr val="tx1">
                    <a:lumMod val="65000"/>
                    <a:lumOff val="35000"/>
                  </a:schemeClr>
                </a:solidFill>
                <a:round/>
              </a:ln>
              <a:effectLst/>
            </c:spPr>
          </c:errBars>
          <c:cat>
            <c:strRef>
              <c:f>'[1]برگ و جوانه جدا'!$F$75:$I$75</c:f>
              <c:strCache>
                <c:ptCount val="4"/>
                <c:pt idx="0">
                  <c:v>  -GF677 سفید</c:v>
                </c:pt>
                <c:pt idx="1">
                  <c:v> -GF677عربیکا- سفید </c:v>
                </c:pt>
                <c:pt idx="2">
                  <c:v> -GF677 شاهرود12- سفید</c:v>
                </c:pt>
                <c:pt idx="3">
                  <c:v> -GF677 شاهرود7- سفید</c:v>
                </c:pt>
              </c:strCache>
              <c:extLst/>
            </c:strRef>
          </c:cat>
          <c:val>
            <c:numRef>
              <c:f>'[1]برگ و جوانه جدا'!$F$77:$I$77</c:f>
              <c:numCache>
                <c:formatCode>General</c:formatCode>
                <c:ptCount val="4"/>
                <c:pt idx="0">
                  <c:v>26.3</c:v>
                </c:pt>
                <c:pt idx="1">
                  <c:v>23.99</c:v>
                </c:pt>
                <c:pt idx="2">
                  <c:v>10.47</c:v>
                </c:pt>
                <c:pt idx="3">
                  <c:v>0.33</c:v>
                </c:pt>
              </c:numCache>
              <c:extLst/>
            </c:numRef>
          </c:val>
          <c:extLst>
            <c:ext xmlns:c15="http://schemas.microsoft.com/office/drawing/2012/chart" uri="{02D57815-91ED-43cb-92C2-25804820EDAC}">
              <c15:datalabelsRange>
                <c15:f>'G:\thesis1\تجزیه مرکب\resale\first to thesis\[LSD late flowering رساله اصلاحی.xlsx]برگ و جوانه جدا'!$B$85:$Q$85</c15:f>
                <c15:dlblRangeCache>
                  <c:ptCount val="16"/>
                  <c:pt idx="0">
                    <c:v>hi</c:v>
                  </c:pt>
                  <c:pt idx="1">
                    <c:v>b</c:v>
                  </c:pt>
                  <c:pt idx="2">
                    <c:v>d</c:v>
                  </c:pt>
                  <c:pt idx="3">
                    <c:v>hig</c:v>
                  </c:pt>
                  <c:pt idx="4">
                    <c:v>b</c:v>
                  </c:pt>
                  <c:pt idx="5">
                    <c:v>b</c:v>
                  </c:pt>
                  <c:pt idx="6">
                    <c:v>c</c:v>
                  </c:pt>
                  <c:pt idx="7">
                    <c:v>i</c:v>
                  </c:pt>
                  <c:pt idx="8">
                    <c:v>hi</c:v>
                  </c:pt>
                  <c:pt idx="9">
                    <c:v>i</c:v>
                  </c:pt>
                  <c:pt idx="10">
                    <c:v>i</c:v>
                  </c:pt>
                  <c:pt idx="11">
                    <c:v>i</c:v>
                  </c:pt>
                  <c:pt idx="12">
                    <c:v>hi</c:v>
                  </c:pt>
                  <c:pt idx="13">
                    <c:v>hi</c:v>
                  </c:pt>
                  <c:pt idx="14">
                    <c:v>hi</c:v>
                  </c:pt>
                  <c:pt idx="15">
                    <c:v>hi</c:v>
                  </c:pt>
                </c15:dlblRangeCache>
              </c15:datalabelsRange>
            </c:ext>
            <c:ext xmlns:c16="http://schemas.microsoft.com/office/drawing/2014/chart" uri="{C3380CC4-5D6E-409C-BE32-E72D297353CC}">
              <c16:uniqueId val="{00000009-4591-4C67-B68E-B405AC2098B0}"/>
            </c:ext>
          </c:extLst>
        </c:ser>
        <c:ser>
          <c:idx val="2"/>
          <c:order val="2"/>
          <c:tx>
            <c:strRef>
              <c:f>'G:\thesis1\تجزیه مرکب\resale\first to thesis\[LSD late flowering رساله اصلاحی.xlsx]برگ و جوانه جدا'!$A$78</c:f>
              <c:strCache>
                <c:ptCount val="1"/>
                <c:pt idx="0">
                  <c:v>آذرماه</c:v>
                </c:pt>
              </c:strCache>
            </c:strRef>
          </c:tx>
          <c:spPr>
            <a:solidFill>
              <a:schemeClr val="accent3"/>
            </a:solidFill>
            <a:ln w="12700">
              <a:solidFill>
                <a:schemeClr val="tx1"/>
              </a:solidFill>
            </a:ln>
            <a:effectLst/>
          </c:spPr>
          <c:invertIfNegative val="0"/>
          <c:dLbls>
            <c:dLbl>
              <c:idx val="0"/>
              <c:tx>
                <c:rich>
                  <a:bodyPr/>
                  <a:lstStyle/>
                  <a:p>
                    <a:r>
                      <a:rPr lang="en-US"/>
                      <a:t>a</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A-4591-4C67-B68E-B405AC2098B0}"/>
                </c:ext>
              </c:extLst>
            </c:dLbl>
            <c:dLbl>
              <c:idx val="1"/>
              <c:tx>
                <c:rich>
                  <a:bodyPr/>
                  <a:lstStyle/>
                  <a:p>
                    <a:fld id="{D9DFB18D-4728-4C61-B5E9-F8234A12A117}" type="CELLRANGE">
                      <a:rPr lang="en-US"/>
                      <a:pPr/>
                      <a:t>[CELLRANGE]</a:t>
                    </a:fld>
                    <a:endParaRPr 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4591-4C67-B68E-B405AC2098B0}"/>
                </c:ext>
              </c:extLst>
            </c:dLbl>
            <c:dLbl>
              <c:idx val="2"/>
              <c:tx>
                <c:rich>
                  <a:bodyPr/>
                  <a:lstStyle/>
                  <a:p>
                    <a:r>
                      <a:rPr lang="en-US"/>
                      <a:t>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C-4591-4C67-B68E-B405AC2098B0}"/>
                </c:ext>
              </c:extLst>
            </c:dLbl>
            <c:dLbl>
              <c:idx val="3"/>
              <c:tx>
                <c:rich>
                  <a:bodyPr/>
                  <a:lstStyle/>
                  <a:p>
                    <a:r>
                      <a:rPr lang="en-US"/>
                      <a:t>e</a:t>
                    </a:r>
                  </a:p>
                </c:rich>
              </c:tx>
              <c:dLblPos val="outEnd"/>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D-4591-4C67-B68E-B405AC2098B0}"/>
                </c:ext>
              </c:extLst>
            </c:dLbl>
            <c:spPr>
              <a:noFill/>
              <a:ln>
                <a:noFill/>
              </a:ln>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'[1]برگ و جوانه جدا'!$F$82:$I$82</c:f>
                <c:numCache>
                  <c:formatCode>General</c:formatCode>
                  <c:ptCount val="4"/>
                  <c:pt idx="0">
                    <c:v>0.06</c:v>
                  </c:pt>
                  <c:pt idx="1">
                    <c:v>0.2</c:v>
                  </c:pt>
                  <c:pt idx="2">
                    <c:v>0</c:v>
                  </c:pt>
                  <c:pt idx="3">
                    <c:v>0.01</c:v>
                  </c:pt>
                </c:numCache>
                <c:extLst/>
              </c:numRef>
            </c:plus>
            <c:minus>
              <c:numRef>
                <c:f>'[1]برگ و جوانه جدا'!$F$82:$I$82</c:f>
                <c:numCache>
                  <c:formatCode>General</c:formatCode>
                  <c:ptCount val="4"/>
                  <c:pt idx="0">
                    <c:v>0.06</c:v>
                  </c:pt>
                  <c:pt idx="1">
                    <c:v>0.2</c:v>
                  </c:pt>
                  <c:pt idx="2">
                    <c:v>0</c:v>
                  </c:pt>
                  <c:pt idx="3">
                    <c:v>0.01</c:v>
                  </c:pt>
                </c:numCache>
                <c:extLst/>
              </c:numRef>
            </c:minus>
            <c:spPr>
              <a:noFill/>
              <a:ln w="9525" cap="flat" cmpd="sng" algn="ctr">
                <a:solidFill>
                  <a:schemeClr val="tx1">
                    <a:lumMod val="65000"/>
                    <a:lumOff val="35000"/>
                  </a:schemeClr>
                </a:solidFill>
                <a:round/>
              </a:ln>
              <a:effectLst/>
            </c:spPr>
          </c:errBars>
          <c:cat>
            <c:strRef>
              <c:f>'[1]برگ و جوانه جدا'!$F$75:$I$75</c:f>
              <c:strCache>
                <c:ptCount val="4"/>
                <c:pt idx="0">
                  <c:v>  -GF677 سفید</c:v>
                </c:pt>
                <c:pt idx="1">
                  <c:v> -GF677عربیکا- سفید </c:v>
                </c:pt>
                <c:pt idx="2">
                  <c:v> -GF677 شاهرود12- سفید</c:v>
                </c:pt>
                <c:pt idx="3">
                  <c:v> -GF677 شاهرود7- سفید</c:v>
                </c:pt>
              </c:strCache>
              <c:extLst/>
            </c:strRef>
          </c:cat>
          <c:val>
            <c:numRef>
              <c:f>'[1]برگ و جوانه جدا'!$F$78:$I$78</c:f>
              <c:numCache>
                <c:formatCode>General</c:formatCode>
                <c:ptCount val="4"/>
                <c:pt idx="0">
                  <c:v>41.08</c:v>
                </c:pt>
                <c:pt idx="1">
                  <c:v>38.06</c:v>
                </c:pt>
                <c:pt idx="2">
                  <c:v>0.11</c:v>
                </c:pt>
                <c:pt idx="3">
                  <c:v>0.09</c:v>
                </c:pt>
              </c:numCache>
              <c:extLst/>
            </c:numRef>
          </c:val>
          <c:extLst>
            <c:ext xmlns:c15="http://schemas.microsoft.com/office/drawing/2012/chart" uri="{02D57815-91ED-43cb-92C2-25804820EDAC}">
              <c15:datalabelsRange>
                <c15:f>'G:\thesis1\تجزیه مرکب\resale\first to thesis\[LSD late flowering رساله اصلاحی.xlsx]برگ و جوانه جدا'!$B$86:$Q$86</c15:f>
                <c15:dlblRangeCache>
                  <c:ptCount val="16"/>
                  <c:pt idx="0">
                    <c:v>hi</c:v>
                  </c:pt>
                  <c:pt idx="1">
                    <c:v>a</c:v>
                  </c:pt>
                  <c:pt idx="2">
                    <c:v>c</c:v>
                  </c:pt>
                  <c:pt idx="3">
                    <c:v>higf</c:v>
                  </c:pt>
                  <c:pt idx="4">
                    <c:v>a</c:v>
                  </c:pt>
                  <c:pt idx="5">
                    <c:v>a</c:v>
                  </c:pt>
                  <c:pt idx="6">
                    <c:v>i</c:v>
                  </c:pt>
                  <c:pt idx="7">
                    <c:v>i</c:v>
                  </c:pt>
                  <c:pt idx="8">
                    <c:v>hi</c:v>
                  </c:pt>
                  <c:pt idx="9">
                    <c:v>i</c:v>
                  </c:pt>
                  <c:pt idx="10">
                    <c:v>hi</c:v>
                  </c:pt>
                  <c:pt idx="11">
                    <c:v>i</c:v>
                  </c:pt>
                  <c:pt idx="12">
                    <c:v>hi</c:v>
                  </c:pt>
                  <c:pt idx="13">
                    <c:v>bc</c:v>
                  </c:pt>
                  <c:pt idx="14">
                    <c:v>hi</c:v>
                  </c:pt>
                  <c:pt idx="15">
                    <c:v>hig</c:v>
                  </c:pt>
                </c15:dlblRangeCache>
              </c15:datalabelsRange>
            </c:ext>
            <c:ext xmlns:c16="http://schemas.microsoft.com/office/drawing/2014/chart" uri="{C3380CC4-5D6E-409C-BE32-E72D297353CC}">
              <c16:uniqueId val="{0000000E-4591-4C67-B68E-B405AC2098B0}"/>
            </c:ext>
          </c:extLst>
        </c:ser>
        <c:dLbls>
          <c:dLblPos val="outEnd"/>
          <c:showLegendKey val="0"/>
          <c:showVal val="1"/>
          <c:showCatName val="0"/>
          <c:showSerName val="0"/>
          <c:showPercent val="0"/>
          <c:showBubbleSize val="0"/>
        </c:dLbls>
        <c:gapWidth val="219"/>
        <c:overlap val="-27"/>
        <c:axId val="1900624975"/>
        <c:axId val="1794181311"/>
      </c:barChart>
      <c:catAx>
        <c:axId val="1900624975"/>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2700000" spcFirstLastPara="1" vertOverflow="ellipsis" wrap="square" anchor="ctr" anchorCtr="1"/>
          <a:lstStyle/>
          <a:p>
            <a:pPr rtl="1">
              <a:defRPr lang="en-US" sz="1000" b="1" i="0" u="none" strike="noStrike" kern="1200" cap="none" baseline="0">
                <a:solidFill>
                  <a:schemeClr val="tx1"/>
                </a:solidFill>
                <a:latin typeface="Times New Roman" panose="02020603050405020304" pitchFamily="18" charset="0"/>
                <a:ea typeface="+mn-ea"/>
                <a:cs typeface="B Zar" panose="00000400000000000000" pitchFamily="2" charset="-78"/>
              </a:defRPr>
            </a:pPr>
            <a:endParaRPr lang="en-US"/>
          </a:p>
        </c:txPr>
        <c:crossAx val="1794181311"/>
        <c:crosses val="autoZero"/>
        <c:auto val="1"/>
        <c:lblAlgn val="ctr"/>
        <c:lblOffset val="100"/>
        <c:noMultiLvlLbl val="0"/>
      </c:catAx>
      <c:valAx>
        <c:axId val="1794181311"/>
        <c:scaling>
          <c:orientation val="minMax"/>
          <c:min val="0"/>
        </c:scaling>
        <c:delete val="0"/>
        <c:axPos val="l"/>
        <c:title>
          <c:tx>
            <c:rich>
              <a:bodyPr rot="-5400000" spcFirstLastPara="1" vertOverflow="ellipsis" vert="horz" wrap="square" anchor="ctr" anchorCtr="1"/>
              <a:lstStyle/>
              <a:p>
                <a:pPr>
                  <a:defRPr lang="en-US" sz="1000" b="0" i="0" u="none" strike="noStrike" kern="1200" baseline="0">
                    <a:solidFill>
                      <a:schemeClr val="tx1"/>
                    </a:solidFill>
                    <a:latin typeface="Times New Roman" panose="02020603050405020304" pitchFamily="18" charset="0"/>
                    <a:ea typeface="+mn-ea"/>
                    <a:cs typeface="B Nazanin" panose="00000400000000000000" pitchFamily="2" charset="-78"/>
                  </a:defRPr>
                </a:pPr>
                <a:r>
                  <a:rPr lang="fa-IR" sz="1000" b="0"/>
                  <a:t>میزان</a:t>
                </a:r>
                <a:r>
                  <a:rPr lang="fa-IR" sz="1000" b="0" baseline="0"/>
                  <a:t> بیان نسبی</a:t>
                </a:r>
                <a:endParaRPr lang="en-US" sz="1000" b="0"/>
              </a:p>
            </c:rich>
          </c:tx>
          <c:layout>
            <c:manualLayout>
              <c:xMode val="edge"/>
              <c:yMode val="edge"/>
              <c:x val="2.0076179420309356E-2"/>
              <c:y val="0.18124522755823402"/>
            </c:manualLayout>
          </c:layout>
          <c:overlay val="0"/>
          <c:spPr>
            <a:noFill/>
            <a:ln>
              <a:noFill/>
            </a:ln>
            <a:effectLst/>
          </c:spPr>
          <c:txPr>
            <a:bodyPr rot="-5400000" spcFirstLastPara="1" vertOverflow="ellipsis" vert="horz" wrap="square" anchor="ctr" anchorCtr="1"/>
            <a:lstStyle/>
            <a:p>
              <a:pPr>
                <a:defRPr lang="en-US" sz="1000" b="0"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title>
        <c:numFmt formatCode="General" sourceLinked="1"/>
        <c:majorTickMark val="in"/>
        <c:minorTickMark val="none"/>
        <c:tickLblPos val="nextTo"/>
        <c:spPr>
          <a:noFill/>
          <a:ln w="19050">
            <a:solidFill>
              <a:schemeClr val="tx1"/>
            </a:solidFill>
          </a:ln>
          <a:effectLst/>
        </c:spPr>
        <c:txPr>
          <a:bodyPr rot="-60000000" spcFirstLastPara="1" vertOverflow="ellipsis" vert="horz" wrap="square" anchor="ctr" anchorCtr="1"/>
          <a:lstStyle/>
          <a:p>
            <a:pPr>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crossAx val="1900624975"/>
        <c:crosses val="autoZero"/>
        <c:crossBetween val="between"/>
      </c:valAx>
      <c:spPr>
        <a:noFill/>
        <a:ln>
          <a:noFill/>
        </a:ln>
        <a:effectLst/>
      </c:spPr>
    </c:plotArea>
    <c:legend>
      <c:legendPos val="b"/>
      <c:layout>
        <c:manualLayout>
          <c:xMode val="edge"/>
          <c:yMode val="edge"/>
          <c:x val="0.21721229695877806"/>
          <c:y val="0.91240875912408759"/>
          <c:w val="0.49785825541178363"/>
          <c:h val="7.4936400840614981E-2"/>
        </c:manualLayout>
      </c:layout>
      <c:overlay val="0"/>
      <c:spPr>
        <a:noFill/>
        <a:ln>
          <a:noFill/>
        </a:ln>
        <a:effectLst/>
      </c:spPr>
      <c:txPr>
        <a:bodyPr rot="0" spcFirstLastPara="1" vertOverflow="ellipsis" vert="horz" wrap="square" anchor="ctr" anchorCtr="1"/>
        <a:lstStyle/>
        <a:p>
          <a:pPr>
            <a:defRPr lang="en-US" sz="12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rtl="1">
        <a:defRPr lang="en-US" sz="1000" b="1" i="0" u="none" strike="noStrike" kern="1200" baseline="0">
          <a:solidFill>
            <a:schemeClr val="tx1"/>
          </a:solidFill>
          <a:latin typeface="Times New Roman" panose="02020603050405020304" pitchFamily="18" charset="0"/>
          <a:ea typeface="+mn-ea"/>
          <a:cs typeface="B Nazanin" panose="00000400000000000000" pitchFamily="2" charset="-78"/>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77AF04-92A9-4555-BD57-A5EFA1656913}" type="datetimeFigureOut">
              <a:rPr lang="en-US" smtClean="0"/>
              <a:t>1/30/2026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F170315-F928-4C35-917B-E17DE24420A2}" type="slidenum">
              <a:rPr lang="en-US" smtClean="0"/>
              <a:t>‹#›</a:t>
            </a:fld>
            <a:endParaRPr lang="en-US"/>
          </a:p>
        </p:txBody>
      </p:sp>
    </p:spTree>
    <p:extLst>
      <p:ext uri="{BB962C8B-B14F-4D97-AF65-F5344CB8AC3E}">
        <p14:creationId xmlns:p14="http://schemas.microsoft.com/office/powerpoint/2010/main" val="21286706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n-US"/>
              <a:t>Click to edit Master title style</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254333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596963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726782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23819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n-US"/>
              <a:t>Click to edit Master title style</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ACB8CE-6D5B-495D-9BAF-08C231040097}"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639931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ACB8CE-6D5B-495D-9BAF-08C231040097}"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4168106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4" name="Content Placeholder 3"/>
          <p:cNvSpPr>
            <a:spLocks noGrp="1"/>
          </p:cNvSpPr>
          <p:nvPr>
            <p:ph sz="half" idx="2"/>
          </p:nvPr>
        </p:nvSpPr>
        <p:spPr>
          <a:xfrm>
            <a:off x="1735783" y="13149904"/>
            <a:ext cx="10660769"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6" name="Content Placeholder 5"/>
          <p:cNvSpPr>
            <a:spLocks noGrp="1"/>
          </p:cNvSpPr>
          <p:nvPr>
            <p:ph sz="quarter" idx="4"/>
          </p:nvPr>
        </p:nvSpPr>
        <p:spPr>
          <a:xfrm>
            <a:off x="12757489" y="13149904"/>
            <a:ext cx="10713272"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ACB8CE-6D5B-495D-9BAF-08C231040097}" type="datetimeFigureOut">
              <a:rPr lang="en-US" smtClean="0"/>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11144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ACB8CE-6D5B-495D-9BAF-08C231040097}" type="datetimeFigureOut">
              <a:rPr lang="en-US" smtClean="0"/>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46717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ACB8CE-6D5B-495D-9BAF-08C231040097}" type="datetimeFigureOut">
              <a:rPr lang="en-US" smtClean="0"/>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189547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745510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a:t>Click icon to add picture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99402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31ACB8CE-6D5B-495D-9BAF-08C231040097}" type="datetimeFigureOut">
              <a:rPr lang="en-US" smtClean="0"/>
              <a:t>1/30/2026</a:t>
            </a:fld>
            <a:endParaRPr lang="en-US"/>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DF744FDA-D858-4BBD-80BB-249AFE0948C7}" type="slidenum">
              <a:rPr lang="en-US" smtClean="0"/>
              <a:t>‹#›</a:t>
            </a:fld>
            <a:endParaRPr lang="en-US"/>
          </a:p>
        </p:txBody>
      </p: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 y="61843"/>
            <a:ext cx="25188863" cy="35995429"/>
          </a:xfrm>
          <a:prstGeom prst="rect">
            <a:avLst/>
          </a:prstGeom>
        </p:spPr>
      </p:pic>
      <p:sp>
        <p:nvSpPr>
          <p:cNvPr id="10" name="Rectangle: Top Corners Rounded 7">
            <a:extLst>
              <a:ext uri="{FF2B5EF4-FFF2-40B4-BE49-F238E27FC236}">
                <a16:creationId xmlns:a16="http://schemas.microsoft.com/office/drawing/2014/main" id="{82F29DDC-56CE-50E1-9F1E-495E5AD9FBD4}"/>
              </a:ext>
            </a:extLst>
          </p:cNvPr>
          <p:cNvSpPr/>
          <p:nvPr userDrawn="1"/>
        </p:nvSpPr>
        <p:spPr>
          <a:xfrm>
            <a:off x="-25" y="35553229"/>
            <a:ext cx="25199975" cy="457200"/>
          </a:xfrm>
          <a:prstGeom prst="round2Same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12114499" y="854400"/>
            <a:ext cx="12043682" cy="707886"/>
          </a:xfrm>
          <a:prstGeom prst="rect">
            <a:avLst/>
          </a:prstGeom>
        </p:spPr>
        <p:txBody>
          <a:bodyPr wrap="none">
            <a:spAutoFit/>
          </a:bodyPr>
          <a:lstStyle/>
          <a:p>
            <a:r>
              <a:rPr lang="fa-IR" sz="4000" b="1" dirty="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نهمین کنفرانس ملی و اولین کنفرانس بین‌المللی فیزیولوژی گیاهی </a:t>
            </a:r>
            <a:endParaRPr lang="en-US" sz="4000" dirty="0"/>
          </a:p>
        </p:txBody>
      </p:sp>
      <p:sp>
        <p:nvSpPr>
          <p:cNvPr id="12" name="Rectangle 11"/>
          <p:cNvSpPr/>
          <p:nvPr userDrawn="1"/>
        </p:nvSpPr>
        <p:spPr>
          <a:xfrm>
            <a:off x="12329815" y="2051513"/>
            <a:ext cx="11613051" cy="622799"/>
          </a:xfrm>
          <a:prstGeom prst="rect">
            <a:avLst/>
          </a:prstGeom>
        </p:spPr>
        <p:txBody>
          <a:bodyPr wrap="none">
            <a:spAutoFit/>
          </a:bodyPr>
          <a:lstStyle/>
          <a:p>
            <a:pPr algn="ctr" rtl="0">
              <a:lnSpc>
                <a:spcPct val="115000"/>
              </a:lnSpc>
              <a:spcAft>
                <a:spcPts val="0"/>
              </a:spcAft>
            </a:pPr>
            <a:r>
              <a:rPr lang="en-US" sz="3200" b="1" dirty="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9</a:t>
            </a:r>
            <a:r>
              <a:rPr lang="en-US" sz="3200" b="1" baseline="30000" dirty="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th</a:t>
            </a:r>
            <a:r>
              <a:rPr lang="en-US" sz="3200" b="1" dirty="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National and 1</a:t>
            </a:r>
            <a:r>
              <a:rPr lang="en-US" sz="3200" b="1" baseline="30000" dirty="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st</a:t>
            </a:r>
            <a:r>
              <a:rPr lang="en-US" sz="3200" b="1" dirty="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International Conference of Plant Physiology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userDrawn="1"/>
        </p:nvSpPr>
        <p:spPr>
          <a:xfrm>
            <a:off x="1432124" y="989252"/>
            <a:ext cx="4091185" cy="461665"/>
          </a:xfrm>
          <a:prstGeom prst="rect">
            <a:avLst/>
          </a:prstGeom>
        </p:spPr>
        <p:txBody>
          <a:bodyPr wrap="none">
            <a:spAutoFit/>
          </a:bodyPr>
          <a:lstStyle/>
          <a:p>
            <a:r>
              <a:rPr lang="fa-IR" sz="2400" b="1" dirty="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27-29 بهمن 1404، دانشگاه گیلان</a:t>
            </a:r>
            <a:endParaRPr lang="en-US" sz="2400" dirty="0"/>
          </a:p>
        </p:txBody>
      </p:sp>
    </p:spTree>
    <p:extLst>
      <p:ext uri="{BB962C8B-B14F-4D97-AF65-F5344CB8AC3E}">
        <p14:creationId xmlns:p14="http://schemas.microsoft.com/office/powerpoint/2010/main" val="2925321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93C314D-B4DF-18B7-BEC1-AC9E83821C08}"/>
              </a:ext>
            </a:extLst>
          </p:cNvPr>
          <p:cNvSpPr/>
          <p:nvPr/>
        </p:nvSpPr>
        <p:spPr>
          <a:xfrm>
            <a:off x="890587" y="3759200"/>
            <a:ext cx="23418800" cy="2336800"/>
          </a:xfrm>
          <a:prstGeom prst="roundRect">
            <a:avLst/>
          </a:prstGeom>
          <a:solidFill>
            <a:schemeClr val="accent6">
              <a:lumMod val="40000"/>
              <a:lumOff val="60000"/>
            </a:schemeClr>
          </a:solidFill>
          <a:ln>
            <a:solidFill>
              <a:srgbClr val="154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fa-IR" sz="8000" dirty="0">
                <a:solidFill>
                  <a:schemeClr val="tx1"/>
                </a:solidFill>
                <a:cs typeface="B Titr" panose="00000700000000000000" pitchFamily="2" charset="-78"/>
              </a:rPr>
              <a:t>تأثیر میان‌پایه‌های دیرگل بر بیان </a:t>
            </a:r>
            <a:r>
              <a:rPr lang="en-US" sz="8000" i="1" dirty="0">
                <a:solidFill>
                  <a:schemeClr val="tx1"/>
                </a:solidFill>
                <a:cs typeface="B Titr" panose="00000700000000000000" pitchFamily="2" charset="-78"/>
              </a:rPr>
              <a:t>FLOWERING LOCUS T </a:t>
            </a:r>
            <a:r>
              <a:rPr lang="fa-IR" sz="8000" i="1" dirty="0">
                <a:solidFill>
                  <a:schemeClr val="tx1"/>
                </a:solidFill>
                <a:cs typeface="B Titr" panose="00000700000000000000" pitchFamily="2" charset="-78"/>
              </a:rPr>
              <a:t> </a:t>
            </a:r>
            <a:r>
              <a:rPr lang="fa-IR" sz="8000" dirty="0">
                <a:solidFill>
                  <a:schemeClr val="tx1"/>
                </a:solidFill>
                <a:cs typeface="B Titr" panose="00000700000000000000" pitchFamily="2" charset="-78"/>
              </a:rPr>
              <a:t>و القای دیرگل‌دهی در بادام سفید (</a:t>
            </a:r>
            <a:r>
              <a:rPr lang="en-US" sz="8000" i="1" dirty="0">
                <a:solidFill>
                  <a:schemeClr val="tx1"/>
                </a:solidFill>
                <a:cs typeface="B Titr" panose="00000700000000000000" pitchFamily="2" charset="-78"/>
              </a:rPr>
              <a:t>Prunus dulcis </a:t>
            </a:r>
            <a:r>
              <a:rPr lang="en-US" sz="8000" dirty="0">
                <a:solidFill>
                  <a:schemeClr val="tx1"/>
                </a:solidFill>
                <a:cs typeface="B Titr" panose="00000700000000000000" pitchFamily="2" charset="-78"/>
              </a:rPr>
              <a:t>cv. </a:t>
            </a:r>
            <a:r>
              <a:rPr lang="en-US" sz="8000" dirty="0" err="1">
                <a:solidFill>
                  <a:schemeClr val="tx1"/>
                </a:solidFill>
                <a:cs typeface="B Titr" panose="00000700000000000000" pitchFamily="2" charset="-78"/>
              </a:rPr>
              <a:t>Sefid</a:t>
            </a:r>
            <a:r>
              <a:rPr lang="fa-IR" sz="8000" dirty="0">
                <a:solidFill>
                  <a:schemeClr val="tx1"/>
                </a:solidFill>
                <a:cs typeface="B Titr" panose="00000700000000000000" pitchFamily="2" charset="-78"/>
              </a:rPr>
              <a:t>)</a:t>
            </a:r>
            <a:endParaRPr lang="en-US" sz="8000" dirty="0">
              <a:solidFill>
                <a:schemeClr val="tx1"/>
              </a:solidFill>
              <a:cs typeface="B Titr" panose="00000700000000000000" pitchFamily="2" charset="-78"/>
            </a:endParaRPr>
          </a:p>
        </p:txBody>
      </p:sp>
      <p:sp>
        <p:nvSpPr>
          <p:cNvPr id="10" name="TextBox 9">
            <a:extLst>
              <a:ext uri="{FF2B5EF4-FFF2-40B4-BE49-F238E27FC236}">
                <a16:creationId xmlns:a16="http://schemas.microsoft.com/office/drawing/2014/main" id="{4C37A9B7-F825-95CE-C230-697B38EB0EB0}"/>
              </a:ext>
            </a:extLst>
          </p:cNvPr>
          <p:cNvSpPr txBox="1"/>
          <p:nvPr/>
        </p:nvSpPr>
        <p:spPr>
          <a:xfrm>
            <a:off x="1057469" y="6586543"/>
            <a:ext cx="23251917" cy="3585597"/>
          </a:xfrm>
          <a:prstGeom prst="rect">
            <a:avLst/>
          </a:prstGeom>
          <a:noFill/>
        </p:spPr>
        <p:txBody>
          <a:bodyPr wrap="square">
            <a:spAutoFit/>
          </a:bodyPr>
          <a:lstStyle/>
          <a:p>
            <a:pPr algn="ctr" rtl="1">
              <a:lnSpc>
                <a:spcPct val="115000"/>
              </a:lnSpc>
            </a:pPr>
            <a:r>
              <a:rPr lang="fa-IR" sz="3600" b="1" u="sng" kern="100" dirty="0">
                <a:latin typeface="Times New Roman" panose="02020603050405020304" pitchFamily="18" charset="0"/>
                <a:ea typeface="Aptos"/>
              </a:rPr>
              <a:t>مسعود عابدیان چرمهینی</a:t>
            </a:r>
            <a:r>
              <a:rPr lang="fa-IR" sz="3600" b="1" kern="100" baseline="30000" dirty="0">
                <a:latin typeface="Times New Roman" panose="02020603050405020304" pitchFamily="18" charset="0"/>
                <a:ea typeface="Aptos"/>
              </a:rPr>
              <a:t>1*</a:t>
            </a:r>
            <a:r>
              <a:rPr lang="fa-IR" sz="3600" b="1" kern="100" dirty="0">
                <a:latin typeface="Times New Roman" panose="02020603050405020304" pitchFamily="18" charset="0"/>
                <a:ea typeface="Aptos"/>
              </a:rPr>
              <a:t>، بهروز شیران</a:t>
            </a:r>
            <a:r>
              <a:rPr lang="fa-IR" sz="3600" b="1" kern="100" baseline="30000" dirty="0">
                <a:latin typeface="Times New Roman" panose="02020603050405020304" pitchFamily="18" charset="0"/>
                <a:ea typeface="Aptos"/>
              </a:rPr>
              <a:t>1</a:t>
            </a:r>
            <a:r>
              <a:rPr lang="fa-IR" sz="3600" b="1" kern="100" dirty="0">
                <a:latin typeface="Times New Roman" panose="02020603050405020304" pitchFamily="18" charset="0"/>
                <a:ea typeface="Aptos"/>
              </a:rPr>
              <a:t>، سید حبیب الله نوربخش</a:t>
            </a:r>
            <a:r>
              <a:rPr lang="fa-IR" sz="3600" b="1" kern="100" baseline="30000" dirty="0">
                <a:latin typeface="Times New Roman" panose="02020603050405020304" pitchFamily="18" charset="0"/>
                <a:ea typeface="Aptos"/>
              </a:rPr>
              <a:t>2</a:t>
            </a:r>
            <a:r>
              <a:rPr lang="fa-IR" sz="3600" b="1" kern="100" dirty="0">
                <a:latin typeface="Times New Roman" panose="02020603050405020304" pitchFamily="18" charset="0"/>
                <a:ea typeface="Aptos"/>
              </a:rPr>
              <a:t>، محمد امین فتح اللهی دهکردی</a:t>
            </a:r>
            <a:r>
              <a:rPr lang="fa-IR" sz="3600" b="1" kern="100" baseline="30000" dirty="0">
                <a:latin typeface="Times New Roman" panose="02020603050405020304" pitchFamily="18" charset="0"/>
                <a:ea typeface="Aptos"/>
              </a:rPr>
              <a:t>1</a:t>
            </a:r>
            <a:r>
              <a:rPr lang="fa-IR" sz="3600" b="1" kern="100" dirty="0">
                <a:latin typeface="Times New Roman" panose="02020603050405020304" pitchFamily="18" charset="0"/>
                <a:ea typeface="Aptos"/>
              </a:rPr>
              <a:t>، عبدالرحمان محمد‌خانی</a:t>
            </a:r>
            <a:r>
              <a:rPr lang="fa-IR" sz="3600" b="1" kern="100" baseline="30000" dirty="0">
                <a:latin typeface="Times New Roman" panose="02020603050405020304" pitchFamily="18" charset="0"/>
                <a:ea typeface="Aptos"/>
              </a:rPr>
              <a:t>3</a:t>
            </a:r>
            <a:r>
              <a:rPr lang="fa-IR" sz="3600" b="1" kern="100" dirty="0">
                <a:latin typeface="Times New Roman" panose="02020603050405020304" pitchFamily="18" charset="0"/>
                <a:ea typeface="Aptos"/>
              </a:rPr>
              <a:t>، سیده نسیم طباطبایی‌پور</a:t>
            </a:r>
            <a:r>
              <a:rPr lang="fa-IR" sz="3600" b="1" kern="100" baseline="30000" dirty="0">
                <a:latin typeface="Times New Roman" panose="02020603050405020304" pitchFamily="18" charset="0"/>
                <a:ea typeface="Aptos"/>
              </a:rPr>
              <a:t>1</a:t>
            </a:r>
            <a:endParaRPr lang="en-US" sz="2800" kern="100" dirty="0">
              <a:latin typeface="Times New Roman" panose="02020603050405020304" pitchFamily="18" charset="0"/>
              <a:ea typeface="Aptos"/>
            </a:endParaRPr>
          </a:p>
          <a:p>
            <a:pPr algn="ctr" rtl="1">
              <a:lnSpc>
                <a:spcPct val="115000"/>
              </a:lnSpc>
              <a:spcAft>
                <a:spcPts val="800"/>
              </a:spcAft>
            </a:pPr>
            <a:r>
              <a:rPr lang="fa-IR" sz="3600" kern="100" baseline="30000" dirty="0">
                <a:effectLst/>
                <a:latin typeface="Times New Roman" panose="02020603050405020304" pitchFamily="18" charset="0"/>
                <a:ea typeface="Aptos"/>
                <a:cs typeface="B Zar" panose="00000400000000000000" pitchFamily="2" charset="-78"/>
              </a:rPr>
              <a:t>1 </a:t>
            </a:r>
            <a:r>
              <a:rPr lang="fa-IR" sz="3600" kern="100" dirty="0">
                <a:effectLst/>
                <a:latin typeface="Times New Roman" panose="02020603050405020304" pitchFamily="18" charset="0"/>
                <a:ea typeface="Aptos"/>
                <a:cs typeface="B Zar" panose="00000400000000000000" pitchFamily="2" charset="-78"/>
              </a:rPr>
              <a:t> گروه اصلاح نباتات و بیوتکنولوژی،</a:t>
            </a:r>
            <a:r>
              <a:rPr lang="ar-SA" sz="3600" kern="100" dirty="0">
                <a:effectLst/>
                <a:latin typeface="Times New Roman" panose="02020603050405020304" pitchFamily="18" charset="0"/>
                <a:ea typeface="Aptos"/>
                <a:cs typeface="B Zar" panose="00000400000000000000" pitchFamily="2" charset="-78"/>
              </a:rPr>
              <a:t> دانشكد</a:t>
            </a:r>
            <a:r>
              <a:rPr lang="fa-IR" sz="3600" kern="100" dirty="0">
                <a:effectLst/>
                <a:latin typeface="Times New Roman" panose="02020603050405020304" pitchFamily="18" charset="0"/>
                <a:ea typeface="Aptos"/>
                <a:cs typeface="B Zar" panose="00000400000000000000" pitchFamily="2" charset="-78"/>
              </a:rPr>
              <a:t>ه کشاورزی، دانشگاه شهرکرد</a:t>
            </a:r>
            <a:r>
              <a:rPr lang="en-US" sz="3600" kern="100" dirty="0">
                <a:effectLst/>
                <a:latin typeface="Times New Roman" panose="02020603050405020304" pitchFamily="18" charset="0"/>
                <a:ea typeface="Aptos"/>
                <a:cs typeface="B Zar" panose="00000400000000000000" pitchFamily="2" charset="-78"/>
              </a:rPr>
              <a:t>m.abedian@of.iut.ac.ir </a:t>
            </a:r>
            <a:endParaRPr lang="en-US" sz="3600" kern="100" dirty="0">
              <a:effectLst/>
              <a:latin typeface="Times New Roman" panose="02020603050405020304" pitchFamily="18" charset="0"/>
              <a:ea typeface="Aptos"/>
              <a:cs typeface="B Nazanin" panose="00000400000000000000" pitchFamily="2" charset="-78"/>
            </a:endParaRPr>
          </a:p>
          <a:p>
            <a:pPr algn="ctr" rtl="1">
              <a:lnSpc>
                <a:spcPct val="115000"/>
              </a:lnSpc>
              <a:spcAft>
                <a:spcPts val="800"/>
              </a:spcAft>
            </a:pPr>
            <a:r>
              <a:rPr lang="fa-IR" sz="3600" kern="100" baseline="30000" dirty="0">
                <a:effectLst/>
                <a:latin typeface="Times New Roman" panose="02020603050405020304" pitchFamily="18" charset="0"/>
                <a:ea typeface="Aptos"/>
                <a:cs typeface="B Zar" panose="00000400000000000000" pitchFamily="2" charset="-78"/>
              </a:rPr>
              <a:t>2</a:t>
            </a:r>
            <a:r>
              <a:rPr lang="fa-IR" sz="3600" kern="100" dirty="0">
                <a:effectLst/>
                <a:latin typeface="Times New Roman" panose="02020603050405020304" pitchFamily="18" charset="0"/>
                <a:ea typeface="Aptos"/>
                <a:cs typeface="B Zar" panose="00000400000000000000" pitchFamily="2" charset="-78"/>
              </a:rPr>
              <a:t> </a:t>
            </a:r>
            <a:r>
              <a:rPr lang="ar-SA" sz="3600" kern="100" dirty="0">
                <a:effectLst/>
                <a:latin typeface="Times New Roman" panose="02020603050405020304" pitchFamily="18" charset="0"/>
                <a:ea typeface="Aptos"/>
                <a:cs typeface="B Zar" panose="00000400000000000000" pitchFamily="2" charset="-78"/>
              </a:rPr>
              <a:t> شرکت باغبان زاینده‌رود، شهرستان سامان، استان چهارمحال و بختیاری</a:t>
            </a:r>
            <a:endParaRPr lang="en-US" sz="3600" kern="100" dirty="0">
              <a:effectLst/>
              <a:latin typeface="Times New Roman" panose="02020603050405020304" pitchFamily="18" charset="0"/>
              <a:ea typeface="Aptos"/>
              <a:cs typeface="B Nazanin" panose="00000400000000000000" pitchFamily="2" charset="-78"/>
            </a:endParaRPr>
          </a:p>
          <a:p>
            <a:pPr algn="ctr" rtl="1">
              <a:lnSpc>
                <a:spcPct val="115000"/>
              </a:lnSpc>
              <a:spcAft>
                <a:spcPts val="800"/>
              </a:spcAft>
            </a:pPr>
            <a:r>
              <a:rPr lang="ar-SA" sz="3600" kern="100" baseline="30000" dirty="0">
                <a:effectLst/>
                <a:latin typeface="Times New Roman" panose="02020603050405020304" pitchFamily="18" charset="0"/>
                <a:ea typeface="Aptos"/>
                <a:cs typeface="B Zar" panose="00000400000000000000" pitchFamily="2" charset="-78"/>
              </a:rPr>
              <a:t>3</a:t>
            </a:r>
            <a:r>
              <a:rPr lang="ar-SA" sz="3600" kern="100" dirty="0">
                <a:effectLst/>
                <a:latin typeface="Times New Roman" panose="02020603050405020304" pitchFamily="18" charset="0"/>
                <a:ea typeface="Aptos"/>
                <a:cs typeface="B Zar" panose="00000400000000000000" pitchFamily="2" charset="-78"/>
              </a:rPr>
              <a:t> </a:t>
            </a:r>
            <a:r>
              <a:rPr lang="fa-IR" sz="3600" kern="100" dirty="0">
                <a:effectLst/>
                <a:latin typeface="Times New Roman" panose="02020603050405020304" pitchFamily="18" charset="0"/>
                <a:ea typeface="Aptos"/>
                <a:cs typeface="B Zar" panose="00000400000000000000" pitchFamily="2" charset="-78"/>
              </a:rPr>
              <a:t> گروه علوم باغبانی،</a:t>
            </a:r>
            <a:r>
              <a:rPr lang="ar-SA" sz="3600" kern="100" dirty="0">
                <a:effectLst/>
                <a:latin typeface="Times New Roman" panose="02020603050405020304" pitchFamily="18" charset="0"/>
                <a:ea typeface="Aptos"/>
                <a:cs typeface="B Zar" panose="00000400000000000000" pitchFamily="2" charset="-78"/>
              </a:rPr>
              <a:t> دانشكد</a:t>
            </a:r>
            <a:r>
              <a:rPr lang="fa-IR" sz="3600" kern="100" dirty="0">
                <a:effectLst/>
                <a:latin typeface="Times New Roman" panose="02020603050405020304" pitchFamily="18" charset="0"/>
                <a:ea typeface="Aptos"/>
                <a:cs typeface="B Zar" panose="00000400000000000000" pitchFamily="2" charset="-78"/>
              </a:rPr>
              <a:t>ه کشاورزی، دانشگاه شهرکرد</a:t>
            </a:r>
            <a:endParaRPr lang="en-US" sz="3600" kern="100" dirty="0">
              <a:effectLst/>
              <a:latin typeface="Times New Roman" panose="02020603050405020304" pitchFamily="18" charset="0"/>
              <a:ea typeface="Aptos"/>
              <a:cs typeface="B Nazanin" panose="00000400000000000000" pitchFamily="2" charset="-78"/>
            </a:endParaRPr>
          </a:p>
        </p:txBody>
      </p:sp>
      <p:sp>
        <p:nvSpPr>
          <p:cNvPr id="13" name="Rectangle: Rounded Corners 12">
            <a:extLst>
              <a:ext uri="{FF2B5EF4-FFF2-40B4-BE49-F238E27FC236}">
                <a16:creationId xmlns:a16="http://schemas.microsoft.com/office/drawing/2014/main" id="{845614A4-B4DB-AF29-E28C-7096ECFE48A5}"/>
              </a:ext>
            </a:extLst>
          </p:cNvPr>
          <p:cNvSpPr/>
          <p:nvPr/>
        </p:nvSpPr>
        <p:spPr>
          <a:xfrm>
            <a:off x="13082735" y="10149840"/>
            <a:ext cx="11521440" cy="82296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4000" dirty="0">
                <a:cs typeface="B Titr" panose="00000700000000000000" pitchFamily="2" charset="-78"/>
              </a:rPr>
              <a:t>چکیده</a:t>
            </a:r>
            <a:endParaRPr lang="en-US" sz="4000" dirty="0">
              <a:cs typeface="B Titr" panose="00000700000000000000" pitchFamily="2" charset="-78"/>
            </a:endParaRPr>
          </a:p>
        </p:txBody>
      </p:sp>
      <p:sp>
        <p:nvSpPr>
          <p:cNvPr id="17" name="Rectangle: Rounded Corners 16">
            <a:extLst>
              <a:ext uri="{FF2B5EF4-FFF2-40B4-BE49-F238E27FC236}">
                <a16:creationId xmlns:a16="http://schemas.microsoft.com/office/drawing/2014/main" id="{9193A5EC-AE58-877B-C356-242EAB6BB033}"/>
              </a:ext>
            </a:extLst>
          </p:cNvPr>
          <p:cNvSpPr/>
          <p:nvPr/>
        </p:nvSpPr>
        <p:spPr>
          <a:xfrm>
            <a:off x="595800" y="10169001"/>
            <a:ext cx="11521440" cy="82296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4000" dirty="0">
                <a:cs typeface="B Titr" panose="00000700000000000000" pitchFamily="2" charset="-78"/>
              </a:rPr>
              <a:t>نتایج و بحث</a:t>
            </a:r>
            <a:endParaRPr lang="en-US" sz="4000" dirty="0">
              <a:cs typeface="B Titr" panose="00000700000000000000" pitchFamily="2" charset="-78"/>
            </a:endParaRPr>
          </a:p>
        </p:txBody>
      </p:sp>
      <p:sp>
        <p:nvSpPr>
          <p:cNvPr id="18" name="Rectangle: Rounded Corners 17">
            <a:extLst>
              <a:ext uri="{FF2B5EF4-FFF2-40B4-BE49-F238E27FC236}">
                <a16:creationId xmlns:a16="http://schemas.microsoft.com/office/drawing/2014/main" id="{F1D38789-E668-882E-8D54-80F005E42EF5}"/>
              </a:ext>
            </a:extLst>
          </p:cNvPr>
          <p:cNvSpPr/>
          <p:nvPr/>
        </p:nvSpPr>
        <p:spPr>
          <a:xfrm>
            <a:off x="13169815" y="17401717"/>
            <a:ext cx="11521440" cy="82296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4000" dirty="0">
                <a:cs typeface="B Titr" panose="00000700000000000000" pitchFamily="2" charset="-78"/>
              </a:rPr>
              <a:t>مقدمه</a:t>
            </a:r>
            <a:endParaRPr lang="en-US" sz="4000" dirty="0">
              <a:cs typeface="B Titr" panose="00000700000000000000" pitchFamily="2" charset="-78"/>
            </a:endParaRPr>
          </a:p>
        </p:txBody>
      </p:sp>
      <p:sp>
        <p:nvSpPr>
          <p:cNvPr id="19" name="Rectangle: Rounded Corners 18">
            <a:extLst>
              <a:ext uri="{FF2B5EF4-FFF2-40B4-BE49-F238E27FC236}">
                <a16:creationId xmlns:a16="http://schemas.microsoft.com/office/drawing/2014/main" id="{51BA1E9B-E599-D67D-A292-7CBB901D216A}"/>
              </a:ext>
            </a:extLst>
          </p:cNvPr>
          <p:cNvSpPr/>
          <p:nvPr/>
        </p:nvSpPr>
        <p:spPr>
          <a:xfrm>
            <a:off x="13169815" y="27826501"/>
            <a:ext cx="11521440" cy="82296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4000" dirty="0">
                <a:cs typeface="B Titr" panose="00000700000000000000" pitchFamily="2" charset="-78"/>
              </a:rPr>
              <a:t>مواد و روش‌ها</a:t>
            </a:r>
            <a:endParaRPr lang="en-US" sz="4000" dirty="0">
              <a:cs typeface="B Titr" panose="00000700000000000000" pitchFamily="2" charset="-78"/>
            </a:endParaRPr>
          </a:p>
        </p:txBody>
      </p:sp>
      <p:sp>
        <p:nvSpPr>
          <p:cNvPr id="20" name="Rectangle: Rounded Corners 19">
            <a:extLst>
              <a:ext uri="{FF2B5EF4-FFF2-40B4-BE49-F238E27FC236}">
                <a16:creationId xmlns:a16="http://schemas.microsoft.com/office/drawing/2014/main" id="{0DD174B3-604C-8FB8-E5D8-966F1229F590}"/>
              </a:ext>
            </a:extLst>
          </p:cNvPr>
          <p:cNvSpPr/>
          <p:nvPr/>
        </p:nvSpPr>
        <p:spPr>
          <a:xfrm>
            <a:off x="652708" y="27124362"/>
            <a:ext cx="11521440" cy="82296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4000" dirty="0">
                <a:cs typeface="B Titr" panose="00000700000000000000" pitchFamily="2" charset="-78"/>
              </a:rPr>
              <a:t>منابع</a:t>
            </a:r>
            <a:endParaRPr lang="en-US" sz="4000" dirty="0">
              <a:cs typeface="B Titr" panose="00000700000000000000" pitchFamily="2" charset="-78"/>
            </a:endParaRPr>
          </a:p>
        </p:txBody>
      </p:sp>
      <p:sp>
        <p:nvSpPr>
          <p:cNvPr id="22" name="TextBox 21">
            <a:extLst>
              <a:ext uri="{FF2B5EF4-FFF2-40B4-BE49-F238E27FC236}">
                <a16:creationId xmlns:a16="http://schemas.microsoft.com/office/drawing/2014/main" id="{4A3042C6-9FEA-9D92-A001-967326533BFE}"/>
              </a:ext>
            </a:extLst>
          </p:cNvPr>
          <p:cNvSpPr txBox="1"/>
          <p:nvPr/>
        </p:nvSpPr>
        <p:spPr>
          <a:xfrm>
            <a:off x="13082735" y="10991961"/>
            <a:ext cx="11521440" cy="6227346"/>
          </a:xfrm>
          <a:prstGeom prst="rect">
            <a:avLst/>
          </a:prstGeom>
          <a:noFill/>
        </p:spPr>
        <p:txBody>
          <a:bodyPr wrap="square" rtlCol="0">
            <a:spAutoFit/>
          </a:bodyPr>
          <a:lstStyle/>
          <a:p>
            <a:pPr algn="just" rtl="1">
              <a:tabLst>
                <a:tab pos="2214245" algn="l"/>
              </a:tabLst>
            </a:pPr>
            <a:r>
              <a:rPr lang="fa-IR" sz="2800" kern="100" dirty="0">
                <a:latin typeface="Times New Roman" panose="02020603050405020304" pitchFamily="18" charset="0"/>
              </a:rPr>
              <a:t>برای </a:t>
            </a:r>
            <a:r>
              <a:rPr lang="ar-SA" sz="2800" kern="100" dirty="0">
                <a:latin typeface="Times New Roman" panose="02020603050405020304" pitchFamily="18" charset="0"/>
              </a:rPr>
              <a:t>بررسی تأثیر میان‌پایه‌های دیرگل بر دیرگل‌دهی در رقم بادام سفید، آزمایشی در قالب طرح کاملاً تصادفی با سه تکرار در باغ تحقیقاتی شرکت باغبان زاینده‌رود، استان چهارمحال و بختیاری انجام شد. میزان دیرگل‌دهی رقم سفید با پیوند بر روی سه میان‌پایه شاهرود 7، شاهرود 12 و</a:t>
            </a:r>
            <a:r>
              <a:rPr lang="fa-IR" sz="2800" kern="100" dirty="0">
                <a:latin typeface="Times New Roman" panose="02020603050405020304" pitchFamily="18" charset="0"/>
              </a:rPr>
              <a:t> عربیکا روی پایه </a:t>
            </a:r>
            <a:r>
              <a:rPr lang="en-US" sz="2800" kern="100" dirty="0">
                <a:latin typeface="Times New Roman" panose="02020603050405020304" pitchFamily="18" charset="0"/>
              </a:rPr>
              <a:t>GF677 </a:t>
            </a:r>
            <a:r>
              <a:rPr lang="fa-IR" sz="2800" kern="100" dirty="0">
                <a:latin typeface="Times New Roman" panose="02020603050405020304" pitchFamily="18" charset="0"/>
              </a:rPr>
              <a:t> </a:t>
            </a:r>
            <a:r>
              <a:rPr lang="ar-SA" sz="2800" kern="100" dirty="0">
                <a:latin typeface="Times New Roman" panose="02020603050405020304" pitchFamily="18" charset="0"/>
              </a:rPr>
              <a:t>نسبت به ترکیب </a:t>
            </a:r>
            <a:r>
              <a:rPr lang="en-US" sz="2800" kern="100" dirty="0">
                <a:latin typeface="Times New Roman" panose="02020603050405020304" pitchFamily="18" charset="0"/>
              </a:rPr>
              <a:t>GF677</a:t>
            </a:r>
            <a:r>
              <a:rPr lang="fa-IR" sz="2800" kern="100" dirty="0">
                <a:latin typeface="Times New Roman" panose="02020603050405020304" pitchFamily="18" charset="0"/>
              </a:rPr>
              <a:t>-سفید </a:t>
            </a:r>
            <a:r>
              <a:rPr lang="ar-SA" sz="2800" kern="100" dirty="0">
                <a:latin typeface="Times New Roman" panose="02020603050405020304" pitchFamily="18" charset="0"/>
              </a:rPr>
              <a:t>در دو سال زراعی متوالی 1402 و 1403 با روش تجزیه‌ی مرکب دوساله تجزیه و تحلیل شدند. میزان بیان</a:t>
            </a:r>
            <a:r>
              <a:rPr lang="fa-IR" sz="2800" kern="100" dirty="0">
                <a:latin typeface="Times New Roman" panose="02020603050405020304" pitchFamily="18" charset="0"/>
              </a:rPr>
              <a:t> نسبی</a:t>
            </a:r>
            <a:r>
              <a:rPr lang="ar-SA" sz="2800" kern="100" dirty="0">
                <a:latin typeface="Times New Roman" panose="02020603050405020304" pitchFamily="18" charset="0"/>
              </a:rPr>
              <a:t> ژن </a:t>
            </a:r>
            <a:r>
              <a:rPr lang="en-US" sz="2800" i="1" kern="100" dirty="0">
                <a:latin typeface="Times New Roman" panose="02020603050405020304" pitchFamily="18" charset="0"/>
              </a:rPr>
              <a:t>FLOWERING</a:t>
            </a:r>
            <a:r>
              <a:rPr lang="en-US" sz="2800" kern="100" dirty="0">
                <a:latin typeface="Times New Roman" panose="02020603050405020304" pitchFamily="18" charset="0"/>
              </a:rPr>
              <a:t> </a:t>
            </a:r>
            <a:r>
              <a:rPr lang="en-US" sz="2800" i="1" kern="100" dirty="0">
                <a:latin typeface="Times New Roman" panose="02020603050405020304" pitchFamily="18" charset="0"/>
              </a:rPr>
              <a:t>LOCUS</a:t>
            </a:r>
            <a:r>
              <a:rPr lang="en-US" sz="2800" kern="100" dirty="0">
                <a:latin typeface="Times New Roman" panose="02020603050405020304" pitchFamily="18" charset="0"/>
              </a:rPr>
              <a:t> </a:t>
            </a:r>
            <a:r>
              <a:rPr lang="en-US" sz="2800" i="1" kern="100" dirty="0">
                <a:latin typeface="Times New Roman" panose="02020603050405020304" pitchFamily="18" charset="0"/>
              </a:rPr>
              <a:t>T</a:t>
            </a:r>
            <a:r>
              <a:rPr lang="en-US" sz="2800" kern="100" dirty="0">
                <a:latin typeface="Times New Roman" panose="02020603050405020304" pitchFamily="18" charset="0"/>
              </a:rPr>
              <a:t> (</a:t>
            </a:r>
            <a:r>
              <a:rPr lang="en-US" sz="2800" i="1" kern="100" dirty="0">
                <a:latin typeface="Times New Roman" panose="02020603050405020304" pitchFamily="18" charset="0"/>
              </a:rPr>
              <a:t>FT</a:t>
            </a:r>
            <a:r>
              <a:rPr lang="en-US" sz="2800" kern="100" dirty="0">
                <a:latin typeface="Times New Roman" panose="02020603050405020304" pitchFamily="18" charset="0"/>
              </a:rPr>
              <a:t>)</a:t>
            </a:r>
            <a:r>
              <a:rPr lang="ar-SA" sz="2800" kern="100" dirty="0">
                <a:latin typeface="Times New Roman" panose="02020603050405020304" pitchFamily="18" charset="0"/>
              </a:rPr>
              <a:t> با روش</a:t>
            </a:r>
            <a:r>
              <a:rPr lang="en-US" sz="2800" kern="100" dirty="0">
                <a:latin typeface="Times New Roman" panose="02020603050405020304" pitchFamily="18" charset="0"/>
              </a:rPr>
              <a:t>RT-qPCR</a:t>
            </a:r>
            <a:r>
              <a:rPr lang="fa-IR" sz="2800" kern="100" dirty="0">
                <a:latin typeface="Times New Roman" panose="02020603050405020304" pitchFamily="18" charset="0"/>
              </a:rPr>
              <a:t> در ترکیب‌های پیوندی مورد ارزیابی قرارگرفت. </a:t>
            </a:r>
            <a:r>
              <a:rPr lang="ar-SA" sz="2800" kern="100" dirty="0">
                <a:latin typeface="Times New Roman" panose="02020603050405020304" pitchFamily="18" charset="0"/>
              </a:rPr>
              <a:t>نتایج نشان داد که احتمالاً میان‌پایه عربیکا باعث افزایش بیان ژن </a:t>
            </a:r>
            <a:r>
              <a:rPr lang="en-US" sz="2800" i="1" kern="100" dirty="0">
                <a:latin typeface="Times New Roman" panose="02020603050405020304" pitchFamily="18" charset="0"/>
              </a:rPr>
              <a:t>FT</a:t>
            </a:r>
            <a:r>
              <a:rPr lang="fa-IR" sz="2800" kern="100" dirty="0">
                <a:latin typeface="Times New Roman" panose="02020603050405020304" pitchFamily="18" charset="0"/>
              </a:rPr>
              <a:t> در برگ و جوانه رقم سفید در </a:t>
            </a:r>
            <a:r>
              <a:rPr lang="ar-SA" sz="2800" kern="100" dirty="0">
                <a:latin typeface="Times New Roman" panose="02020603050405020304" pitchFamily="18" charset="0"/>
              </a:rPr>
              <a:t>ترکیب </a:t>
            </a:r>
            <a:r>
              <a:rPr lang="en-US" sz="2800" kern="100" dirty="0">
                <a:latin typeface="Times New Roman" panose="02020603050405020304" pitchFamily="18" charset="0"/>
              </a:rPr>
              <a:t>GF677</a:t>
            </a:r>
            <a:r>
              <a:rPr lang="fa-IR" sz="2800" kern="100" dirty="0">
                <a:latin typeface="Times New Roman" panose="02020603050405020304" pitchFamily="18" charset="0"/>
              </a:rPr>
              <a:t>-عربیکا-</a:t>
            </a:r>
            <a:r>
              <a:rPr lang="ar-SA" sz="2800" kern="100" dirty="0">
                <a:latin typeface="Times New Roman" panose="02020603050405020304" pitchFamily="18" charset="0"/>
              </a:rPr>
              <a:t>سفید همانند شاهد شد، که کمترین تأخیر در زمان گل‌دهی ایجاد نمود و به عنوان زودگل‌ترین ترکیب شناسایی شد. در مقابل، میان‌پایه شاهرود7 هم باعث تأخیر</a:t>
            </a:r>
            <a:r>
              <a:rPr lang="fa-IR" sz="2800" kern="100" dirty="0">
                <a:latin typeface="Times New Roman" panose="02020603050405020304" pitchFamily="18" charset="0"/>
              </a:rPr>
              <a:t> </a:t>
            </a:r>
            <a:r>
              <a:rPr lang="ar-SA" sz="2800" kern="100" dirty="0">
                <a:latin typeface="Times New Roman" panose="02020603050405020304" pitchFamily="18" charset="0"/>
              </a:rPr>
              <a:t>و</a:t>
            </a:r>
            <a:r>
              <a:rPr lang="fa-IR" sz="2800" kern="100" dirty="0">
                <a:latin typeface="Times New Roman" panose="02020603050405020304" pitchFamily="18" charset="0"/>
              </a:rPr>
              <a:t> </a:t>
            </a:r>
            <a:r>
              <a:rPr lang="ar-SA" sz="2800" kern="100" dirty="0">
                <a:latin typeface="Times New Roman" panose="02020603050405020304" pitchFamily="18" charset="0"/>
              </a:rPr>
              <a:t>کاهش در بیان </a:t>
            </a:r>
            <a:r>
              <a:rPr lang="fa-IR" sz="2800" kern="100" dirty="0">
                <a:latin typeface="Times New Roman" panose="02020603050405020304" pitchFamily="18" charset="0"/>
              </a:rPr>
              <a:t>ژن </a:t>
            </a:r>
            <a:r>
              <a:rPr lang="en-US" sz="2800" i="1" kern="100" dirty="0">
                <a:latin typeface="Times New Roman" panose="02020603050405020304" pitchFamily="18" charset="0"/>
              </a:rPr>
              <a:t>FT</a:t>
            </a:r>
            <a:r>
              <a:rPr lang="fa-IR" sz="2800" kern="100" dirty="0">
                <a:latin typeface="Times New Roman" panose="02020603050405020304" pitchFamily="18" charset="0"/>
              </a:rPr>
              <a:t> در برگ و جوانه رقم سفید و کاهش معنادار آن </a:t>
            </a:r>
            <a:r>
              <a:rPr lang="ar-SA" sz="2800" kern="100" dirty="0">
                <a:latin typeface="Times New Roman" panose="02020603050405020304" pitchFamily="18" charset="0"/>
              </a:rPr>
              <a:t>نسبت به ترکیب </a:t>
            </a:r>
            <a:r>
              <a:rPr lang="fa-IR" sz="2800" kern="100" dirty="0">
                <a:latin typeface="Times New Roman" panose="02020603050405020304" pitchFamily="18" charset="0"/>
              </a:rPr>
              <a:t>شاهد</a:t>
            </a:r>
            <a:r>
              <a:rPr lang="en-US" sz="2800" kern="100" dirty="0">
                <a:latin typeface="Times New Roman" panose="02020603050405020304" pitchFamily="18" charset="0"/>
              </a:rPr>
              <a:t>GF677</a:t>
            </a:r>
            <a:r>
              <a:rPr lang="fa-IR" sz="2800" kern="100" dirty="0">
                <a:latin typeface="Times New Roman" panose="02020603050405020304" pitchFamily="18" charset="0"/>
              </a:rPr>
              <a:t>-سفید، باعث بیشترین میزان تأخیر درگل‌دهی حدود 9 روز </a:t>
            </a:r>
            <a:r>
              <a:rPr lang="ar-SA" sz="2800" kern="100" dirty="0">
                <a:latin typeface="Times New Roman" panose="02020603050405020304" pitchFamily="18" charset="0"/>
              </a:rPr>
              <a:t>شد. میان‌پایه شاهرود 12 در این مطالعه حدود 5 روز گل‌دهی رقم سفید را نسبت به شاهد به تأخیر انداخت.</a:t>
            </a:r>
            <a:r>
              <a:rPr lang="fa-IR" sz="2800" kern="100" dirty="0">
                <a:latin typeface="Times New Roman" panose="02020603050405020304" pitchFamily="18" charset="0"/>
              </a:rPr>
              <a:t> با توجه به اینکه میان‌پایه شاهرود 7 باعث دیرگل‌دهی معناداری در رقم سفید شد، می‌تواند برای مناطقی که خطر سرمازدگی دیرس بهاره وجود دارد، استفاده شود.</a:t>
            </a:r>
            <a:endParaRPr lang="en-US" sz="2800" kern="100" dirty="0">
              <a:latin typeface="Times New Roman" panose="02020603050405020304" pitchFamily="18" charset="0"/>
            </a:endParaRPr>
          </a:p>
          <a:p>
            <a:pPr algn="just" rtl="1">
              <a:tabLst>
                <a:tab pos="2214245" algn="l"/>
              </a:tabLst>
            </a:pPr>
            <a:r>
              <a:rPr lang="fa-IR" sz="2800" kern="100" dirty="0">
                <a:latin typeface="Times New Roman" panose="02020603050405020304" pitchFamily="18" charset="0"/>
              </a:rPr>
              <a:t>واژه‌های کلیدی: سرمای دیررس بهاره، شاهرود7، عربیکا</a:t>
            </a:r>
            <a:endParaRPr lang="en-US" sz="2800" kern="100" dirty="0">
              <a:latin typeface="Times New Roman" panose="02020603050405020304" pitchFamily="18" charset="0"/>
            </a:endParaRPr>
          </a:p>
        </p:txBody>
      </p:sp>
      <p:sp>
        <p:nvSpPr>
          <p:cNvPr id="24" name="TextBox 23">
            <a:extLst>
              <a:ext uri="{FF2B5EF4-FFF2-40B4-BE49-F238E27FC236}">
                <a16:creationId xmlns:a16="http://schemas.microsoft.com/office/drawing/2014/main" id="{E75F5EC5-5D11-481B-FBB8-0EB51A221D2D}"/>
              </a:ext>
            </a:extLst>
          </p:cNvPr>
          <p:cNvSpPr txBox="1"/>
          <p:nvPr/>
        </p:nvSpPr>
        <p:spPr>
          <a:xfrm>
            <a:off x="13082735" y="28718783"/>
            <a:ext cx="11521440" cy="6555641"/>
          </a:xfrm>
          <a:prstGeom prst="rect">
            <a:avLst/>
          </a:prstGeom>
          <a:noFill/>
        </p:spPr>
        <p:txBody>
          <a:bodyPr wrap="square" rtlCol="0">
            <a:spAutoFit/>
          </a:bodyPr>
          <a:lstStyle/>
          <a:p>
            <a:pPr algn="just" rtl="1"/>
            <a:r>
              <a:rPr lang="ar-SA" sz="2800" kern="100" dirty="0">
                <a:latin typeface="Times New Roman" panose="02020603050405020304" pitchFamily="18" charset="0"/>
                <a:cs typeface="B Zar" panose="00000400000000000000" pitchFamily="2" charset="-78"/>
              </a:rPr>
              <a:t>این پژوهش طی چهار سال در باغ تحقیقاتی شرکت باغبان زاینده‌رود، شهرستان سامان (استان چهارمحال و بختیاری) اجرا شد. آزمایش به صورت تجزیه مرکب با سه عامل (پایه، میان‌پایه و پیوندک) در قالب طرح کاملاً تصادفی با سه تکرار بیولوژیکی و یک تکرار تکنیکی (یک درخت) در شرایط محیط کاملا یکسان محیطی طراحی گردید. برای این منظور، در اسفندماه 1400 ابتدا پیوندک رقم تجاری سفید در آزمایشگاه به روش اسکنه بر روی میان‌پایه‌های ارقام بادام شاهرود ۷، شاهرود ۱۲ و گونه‌ی عربیکا (</a:t>
            </a:r>
            <a:r>
              <a:rPr lang="en-US" sz="2800" i="1" kern="100" dirty="0">
                <a:latin typeface="Times New Roman" panose="02020603050405020304" pitchFamily="18" charset="0"/>
                <a:cs typeface="B Zar" panose="00000400000000000000" pitchFamily="2" charset="-78"/>
              </a:rPr>
              <a:t>Prunus arabica</a:t>
            </a:r>
            <a:r>
              <a:rPr lang="ar-SA" sz="2800" kern="100" dirty="0">
                <a:latin typeface="Times New Roman" panose="02020603050405020304" pitchFamily="18" charset="0"/>
                <a:cs typeface="B Zar" panose="00000400000000000000" pitchFamily="2" charset="-78"/>
              </a:rPr>
              <a:t>) پیوند شده و در ادامه، مجموعه میان‌پایه-پیوندک در باغ به روش اسکنه بر روی پایه رویشی </a:t>
            </a:r>
            <a:r>
              <a:rPr lang="en-US" sz="2800" kern="100" dirty="0">
                <a:latin typeface="Times New Roman" panose="02020603050405020304" pitchFamily="18" charset="0"/>
                <a:cs typeface="B Zar" panose="00000400000000000000" pitchFamily="2" charset="-78"/>
              </a:rPr>
              <a:t>GF677</a:t>
            </a:r>
            <a:r>
              <a:rPr lang="ar-SA" sz="2800" kern="100" dirty="0">
                <a:latin typeface="Times New Roman" panose="02020603050405020304" pitchFamily="18" charset="0"/>
                <a:cs typeface="B Zar" panose="00000400000000000000" pitchFamily="2" charset="-78"/>
              </a:rPr>
              <a:t> (کشت شده در فروردین ۱۴۰۰)، پیوند گردید. ترکیب </a:t>
            </a:r>
            <a:r>
              <a:rPr lang="en-US" sz="2800" kern="100" dirty="0">
                <a:latin typeface="Times New Roman" panose="02020603050405020304" pitchFamily="18" charset="0"/>
                <a:cs typeface="B Zar" panose="00000400000000000000" pitchFamily="2" charset="-78"/>
              </a:rPr>
              <a:t>GF677</a:t>
            </a:r>
            <a:r>
              <a:rPr lang="ar-SA" sz="2800" kern="100" dirty="0">
                <a:latin typeface="Times New Roman" panose="02020603050405020304" pitchFamily="18" charset="0"/>
                <a:cs typeface="B Zar" panose="00000400000000000000" pitchFamily="2" charset="-78"/>
              </a:rPr>
              <a:t>-سفید بدون میان‌پایه نیز به عنوان شاهد آزمایش برا مقایسه تیمارها مورد استفاده قرار گرفت. از سال سوم، ارزیابی صفت دیرگل‌دهی درختان طی دو سال زراعی (اسفند ۱۴۰۲ و ۱۴۰۳) نسبت به زمان صفر گل‌دهی که در این مطالعه تاریخ 10 درصد گل‌دهی ترکیب پیوندی شاهد می‌باشد، انجام گرفت. زمان گل‌دهی سایر ترکیب‌های پیوندی بر اساس فاصله زمانی از این نقطه مبنا، مورد ارزیابی قرار گرفت. برای ارزیابی الگوی بیانی ژن </a:t>
            </a:r>
            <a:r>
              <a:rPr lang="en-US" sz="2800" kern="100" dirty="0">
                <a:latin typeface="Times New Roman" panose="02020603050405020304" pitchFamily="18" charset="0"/>
                <a:cs typeface="B Zar" panose="00000400000000000000" pitchFamily="2" charset="-78"/>
              </a:rPr>
              <a:t>FT</a:t>
            </a:r>
            <a:r>
              <a:rPr lang="ar-SA" sz="2800" kern="100" dirty="0">
                <a:latin typeface="Times New Roman" panose="02020603050405020304" pitchFamily="18" charset="0"/>
                <a:cs typeface="B Zar" panose="00000400000000000000" pitchFamily="2" charset="-78"/>
              </a:rPr>
              <a:t> در برگ و جوانه انتهایی، از ترکیبهای پایه-میان‌پایه-پیوندک نمونه برگی در ماه‌های تیر و شهریورماه و نمونه جوانه گل در ماه‌های تیر، شهریور و در فصل خواب آذرماه نمونه تهیه شد و پس از استخراج </a:t>
            </a:r>
            <a:r>
              <a:rPr lang="en-US" sz="2800" kern="100" dirty="0">
                <a:latin typeface="Times New Roman" panose="02020603050405020304" pitchFamily="18" charset="0"/>
                <a:cs typeface="B Zar" panose="00000400000000000000" pitchFamily="2" charset="-78"/>
              </a:rPr>
              <a:t>RNA</a:t>
            </a:r>
            <a:r>
              <a:rPr lang="ar-SA" sz="2800" kern="100" dirty="0">
                <a:latin typeface="Times New Roman" panose="02020603050405020304" pitchFamily="18" charset="0"/>
                <a:cs typeface="B Zar" panose="00000400000000000000" pitchFamily="2" charset="-78"/>
              </a:rPr>
              <a:t> </a:t>
            </a:r>
            <a:r>
              <a:rPr lang="fa-IR" sz="2800" kern="100" dirty="0">
                <a:latin typeface="Times New Roman" panose="02020603050405020304" pitchFamily="18" charset="0"/>
                <a:cs typeface="B Zar" panose="00000400000000000000" pitchFamily="2" charset="-78"/>
              </a:rPr>
              <a:t> </a:t>
            </a:r>
            <a:r>
              <a:rPr lang="ar-SA" sz="2800" kern="100" dirty="0">
                <a:latin typeface="Times New Roman" panose="02020603050405020304" pitchFamily="18" charset="0"/>
                <a:cs typeface="B Zar" panose="00000400000000000000" pitchFamily="2" charset="-78"/>
              </a:rPr>
              <a:t>با استفاده از روش </a:t>
            </a:r>
            <a:r>
              <a:rPr lang="en-US" sz="2800" kern="100" dirty="0">
                <a:latin typeface="Times New Roman" panose="02020603050405020304" pitchFamily="18" charset="0"/>
                <a:cs typeface="B Zar" panose="00000400000000000000" pitchFamily="2" charset="-78"/>
              </a:rPr>
              <a:t>RT-qPCR</a:t>
            </a:r>
            <a:r>
              <a:rPr lang="ar-SA" sz="2800" kern="100" dirty="0">
                <a:latin typeface="Times New Roman" panose="02020603050405020304" pitchFamily="18" charset="0"/>
                <a:cs typeface="B Zar" panose="00000400000000000000" pitchFamily="2" charset="-78"/>
              </a:rPr>
              <a:t> </a:t>
            </a:r>
            <a:r>
              <a:rPr lang="fa-IR" sz="2800" kern="100" dirty="0">
                <a:latin typeface="Times New Roman" panose="02020603050405020304" pitchFamily="18" charset="0"/>
                <a:cs typeface="B Zar" panose="00000400000000000000" pitchFamily="2" charset="-78"/>
              </a:rPr>
              <a:t> </a:t>
            </a:r>
            <a:r>
              <a:rPr lang="ar-SA" sz="2800" kern="100" dirty="0">
                <a:latin typeface="Times New Roman" panose="02020603050405020304" pitchFamily="18" charset="0"/>
                <a:cs typeface="B Zar" panose="00000400000000000000" pitchFamily="2" charset="-78"/>
              </a:rPr>
              <a:t>الگوی بیانی ژن مورد نظر در سه تکرار بیولوژیکی و سه تکرار تکنیکی بررسی شد. تجزیه و تحلیل داده‌ها با استفاده از آزمون</a:t>
            </a:r>
            <a:r>
              <a:rPr lang="en-US" sz="2800" kern="100" dirty="0">
                <a:latin typeface="Times New Roman" panose="02020603050405020304" pitchFamily="18" charset="0"/>
                <a:cs typeface="B Zar" panose="00000400000000000000" pitchFamily="2" charset="-78"/>
              </a:rPr>
              <a:t> LSD  </a:t>
            </a:r>
            <a:r>
              <a:rPr lang="ar-SA" sz="2800" kern="100" dirty="0">
                <a:latin typeface="Times New Roman" panose="02020603050405020304" pitchFamily="18" charset="0"/>
                <a:cs typeface="B Zar" panose="00000400000000000000" pitchFamily="2" charset="-78"/>
              </a:rPr>
              <a:t>در سطح </a:t>
            </a:r>
            <a:r>
              <a:rPr lang="en-US" sz="2800" kern="100" dirty="0">
                <a:latin typeface="Times New Roman" panose="02020603050405020304" pitchFamily="18" charset="0"/>
                <a:cs typeface="B Zar" panose="00000400000000000000" pitchFamily="2" charset="-78"/>
              </a:rPr>
              <a:t>P &lt; 0.05 </a:t>
            </a:r>
            <a:r>
              <a:rPr lang="fa-IR" sz="2800" kern="100" dirty="0">
                <a:latin typeface="Times New Roman" panose="02020603050405020304" pitchFamily="18" charset="0"/>
                <a:cs typeface="B Zar" panose="00000400000000000000" pitchFamily="2" charset="-78"/>
              </a:rPr>
              <a:t> </a:t>
            </a:r>
            <a:r>
              <a:rPr lang="ar-SA" sz="2800" kern="100" dirty="0">
                <a:latin typeface="Times New Roman" panose="02020603050405020304" pitchFamily="18" charset="0"/>
                <a:cs typeface="B Zar" panose="00000400000000000000" pitchFamily="2" charset="-78"/>
              </a:rPr>
              <a:t>و</a:t>
            </a:r>
            <a:r>
              <a:rPr lang="fa-IR" sz="2800" kern="100" dirty="0">
                <a:latin typeface="Times New Roman" panose="02020603050405020304" pitchFamily="18" charset="0"/>
                <a:cs typeface="B Zar" panose="00000400000000000000" pitchFamily="2" charset="-78"/>
              </a:rPr>
              <a:t> </a:t>
            </a:r>
            <a:r>
              <a:rPr lang="ar-SA" sz="2800" kern="100" dirty="0">
                <a:latin typeface="Times New Roman" panose="02020603050405020304" pitchFamily="18" charset="0"/>
                <a:cs typeface="B Zar" panose="00000400000000000000" pitchFamily="2" charset="-78"/>
              </a:rPr>
              <a:t>با بهره‌گیری از نرم‌افزارهای</a:t>
            </a:r>
            <a:r>
              <a:rPr lang="fa-IR" sz="2800" kern="100" dirty="0">
                <a:latin typeface="Times New Roman" panose="02020603050405020304" pitchFamily="18" charset="0"/>
                <a:cs typeface="B Zar" panose="00000400000000000000" pitchFamily="2" charset="-78"/>
              </a:rPr>
              <a:t> </a:t>
            </a:r>
            <a:r>
              <a:rPr lang="en-US" sz="2800" kern="100" dirty="0">
                <a:latin typeface="Times New Roman" panose="02020603050405020304" pitchFamily="18" charset="0"/>
                <a:cs typeface="B Zar" panose="00000400000000000000" pitchFamily="2" charset="-78"/>
              </a:rPr>
              <a:t>SAS 9.4</a:t>
            </a:r>
            <a:r>
              <a:rPr lang="fa-IR" sz="2800" kern="100" dirty="0">
                <a:latin typeface="Times New Roman" panose="02020603050405020304" pitchFamily="18" charset="0"/>
                <a:cs typeface="B Zar" panose="00000400000000000000" pitchFamily="2" charset="-78"/>
              </a:rPr>
              <a:t> </a:t>
            </a:r>
            <a:r>
              <a:rPr lang="en-US" sz="2800" kern="100" dirty="0">
                <a:latin typeface="Times New Roman" panose="02020603050405020304" pitchFamily="18" charset="0"/>
                <a:cs typeface="B Zar" panose="00000400000000000000" pitchFamily="2" charset="-78"/>
              </a:rPr>
              <a:t> </a:t>
            </a:r>
            <a:r>
              <a:rPr lang="ar-SA" sz="2800" kern="100" dirty="0">
                <a:latin typeface="Times New Roman" panose="02020603050405020304" pitchFamily="18" charset="0"/>
                <a:cs typeface="B Zar" panose="00000400000000000000" pitchFamily="2" charset="-78"/>
              </a:rPr>
              <a:t>و</a:t>
            </a:r>
            <a:r>
              <a:rPr lang="fa-IR" sz="2800" kern="100" dirty="0">
                <a:latin typeface="Times New Roman" panose="02020603050405020304" pitchFamily="18" charset="0"/>
                <a:cs typeface="B Zar" panose="00000400000000000000" pitchFamily="2" charset="-78"/>
              </a:rPr>
              <a:t> </a:t>
            </a:r>
            <a:r>
              <a:rPr lang="en-US" sz="2800" kern="100" dirty="0">
                <a:latin typeface="Times New Roman" panose="02020603050405020304" pitchFamily="18" charset="0"/>
                <a:cs typeface="B Zar" panose="00000400000000000000" pitchFamily="2" charset="-78"/>
              </a:rPr>
              <a:t>Excel</a:t>
            </a:r>
            <a:r>
              <a:rPr lang="fa-IR" sz="2800" kern="100" dirty="0">
                <a:latin typeface="Times New Roman" panose="02020603050405020304" pitchFamily="18" charset="0"/>
                <a:cs typeface="B Zar" panose="00000400000000000000" pitchFamily="2" charset="-78"/>
              </a:rPr>
              <a:t> </a:t>
            </a:r>
            <a:r>
              <a:rPr lang="en-US" sz="2800" kern="100" dirty="0">
                <a:latin typeface="Times New Roman" panose="02020603050405020304" pitchFamily="18" charset="0"/>
                <a:cs typeface="B Zar" panose="00000400000000000000" pitchFamily="2" charset="-78"/>
              </a:rPr>
              <a:t> </a:t>
            </a:r>
            <a:r>
              <a:rPr lang="ar-SA" sz="2800" kern="100" dirty="0">
                <a:latin typeface="Times New Roman" panose="02020603050405020304" pitchFamily="18" charset="0"/>
                <a:cs typeface="B Zar" panose="00000400000000000000" pitchFamily="2" charset="-78"/>
              </a:rPr>
              <a:t>صورت گرفت</a:t>
            </a:r>
            <a:r>
              <a:rPr lang="en-US" sz="2800" kern="100" dirty="0">
                <a:latin typeface="Times New Roman" panose="02020603050405020304" pitchFamily="18" charset="0"/>
                <a:cs typeface="B Zar" panose="00000400000000000000" pitchFamily="2" charset="-78"/>
              </a:rPr>
              <a:t>.</a:t>
            </a:r>
          </a:p>
        </p:txBody>
      </p:sp>
      <p:sp>
        <p:nvSpPr>
          <p:cNvPr id="26" name="TextBox 25">
            <a:extLst>
              <a:ext uri="{FF2B5EF4-FFF2-40B4-BE49-F238E27FC236}">
                <a16:creationId xmlns:a16="http://schemas.microsoft.com/office/drawing/2014/main" id="{8FF411E3-9FBF-0416-9B5A-0CBCC5AB8E5D}"/>
              </a:ext>
            </a:extLst>
          </p:cNvPr>
          <p:cNvSpPr txBox="1"/>
          <p:nvPr/>
        </p:nvSpPr>
        <p:spPr>
          <a:xfrm>
            <a:off x="595800" y="10972800"/>
            <a:ext cx="11521440" cy="5262979"/>
          </a:xfrm>
          <a:prstGeom prst="rect">
            <a:avLst/>
          </a:prstGeom>
          <a:noFill/>
        </p:spPr>
        <p:txBody>
          <a:bodyPr wrap="square" rtlCol="0">
            <a:spAutoFit/>
          </a:bodyPr>
          <a:lstStyle/>
          <a:p>
            <a:pPr algn="just" rtl="1"/>
            <a:r>
              <a:rPr lang="ar-SA" sz="2800" kern="100" dirty="0">
                <a:latin typeface="Times New Roman" panose="02020603050405020304" pitchFamily="18" charset="0"/>
              </a:rPr>
              <a:t>بررسی تأثیر میان‌پایه‌ها بر القای دیرگل‌دهی در رقم تجاری بادام سفید طی دو سال زراعی نشان داد که واکنش پایه-میان‌پایه-پیوندک‌ها به‌طور قابل‌توجهی متفاوت است. نتایج حاصل از ترکیب‌های پیوندی نشان داد که میان‌پایه‌ها بسته به رقم پیوندک و نوع پایه می‌توانند اثرات متفاوتی بر زمان گل‌دهی داشته باشند</a:t>
            </a:r>
            <a:r>
              <a:rPr lang="en-US" sz="2800" kern="100" dirty="0">
                <a:latin typeface="Times New Roman" panose="02020603050405020304" pitchFamily="18" charset="0"/>
              </a:rPr>
              <a:t>. </a:t>
            </a:r>
            <a:r>
              <a:rPr lang="ar-SA" sz="2800" kern="100" dirty="0">
                <a:latin typeface="Times New Roman" panose="02020603050405020304" pitchFamily="18" charset="0"/>
              </a:rPr>
              <a:t>در رقم سفید، استفاده از میان‌پایه عربیکا در ترکیب با پایه</a:t>
            </a:r>
            <a:r>
              <a:rPr lang="en-US" sz="2800" kern="100" dirty="0">
                <a:latin typeface="Times New Roman" panose="02020603050405020304" pitchFamily="18" charset="0"/>
              </a:rPr>
              <a:t> GF677 </a:t>
            </a:r>
            <a:r>
              <a:rPr lang="ar-SA" sz="2800" kern="100" dirty="0">
                <a:latin typeface="Times New Roman" panose="02020603050405020304" pitchFamily="18" charset="0"/>
              </a:rPr>
              <a:t>با میانگین دیرگل‌دهی </a:t>
            </a:r>
            <a:r>
              <a:rPr lang="fa-IR" sz="2800" kern="100" dirty="0">
                <a:latin typeface="Times New Roman" panose="02020603050405020304" pitchFamily="18" charset="0"/>
              </a:rPr>
              <a:t>6.13±0.46 </a:t>
            </a:r>
            <a:r>
              <a:rPr lang="ar-SA" sz="2800" kern="100" dirty="0">
                <a:latin typeface="Times New Roman" panose="02020603050405020304" pitchFamily="18" charset="0"/>
              </a:rPr>
              <a:t>روز تفاوت معنی‌داری نسبت به </a:t>
            </a:r>
            <a:r>
              <a:rPr lang="fa-IR" sz="2800" kern="100" dirty="0">
                <a:latin typeface="Times New Roman" panose="02020603050405020304" pitchFamily="18" charset="0"/>
              </a:rPr>
              <a:t>ترکیب </a:t>
            </a:r>
            <a:r>
              <a:rPr lang="ar-SA" sz="2800" kern="100" dirty="0">
                <a:latin typeface="Times New Roman" panose="02020603050405020304" pitchFamily="18" charset="0"/>
              </a:rPr>
              <a:t>شاهد </a:t>
            </a:r>
            <a:r>
              <a:rPr lang="en-US" sz="2800" kern="100" dirty="0">
                <a:latin typeface="Times New Roman" panose="02020603050405020304" pitchFamily="18" charset="0"/>
              </a:rPr>
              <a:t>GF677</a:t>
            </a:r>
            <a:r>
              <a:rPr lang="fa-IR" sz="2800" kern="100" dirty="0">
                <a:latin typeface="Times New Roman" panose="02020603050405020304" pitchFamily="18" charset="0"/>
              </a:rPr>
              <a:t>-سفید با میانگین دیرگل‌دهی 0.94±5.65 نسبت به نقطه صفر گل‌دهی </a:t>
            </a:r>
            <a:r>
              <a:rPr lang="ar-SA" sz="2800" kern="100" dirty="0">
                <a:latin typeface="Times New Roman" panose="02020603050405020304" pitchFamily="18" charset="0"/>
              </a:rPr>
              <a:t>ایجاد نکرد و به‌ عنوان زودگل‌ده‌ترین ترکیب شناسایی شد. در مقابل، میان‌پایه شاهرود 7 در ترکیب با پایه </a:t>
            </a:r>
            <a:r>
              <a:rPr lang="en-US" sz="2800" kern="100" dirty="0">
                <a:latin typeface="Times New Roman" panose="02020603050405020304" pitchFamily="18" charset="0"/>
              </a:rPr>
              <a:t>GF677</a:t>
            </a:r>
            <a:r>
              <a:rPr lang="fa-IR" sz="2800" kern="100" dirty="0">
                <a:latin typeface="Times New Roman" panose="02020603050405020304" pitchFamily="18" charset="0"/>
              </a:rPr>
              <a:t> </a:t>
            </a:r>
            <a:r>
              <a:rPr lang="ar-SA" sz="2800" kern="100" dirty="0">
                <a:latin typeface="Times New Roman" panose="02020603050405020304" pitchFamily="18" charset="0"/>
              </a:rPr>
              <a:t>با میانگین زمان گل‌دهی 0.37±14.25، موجب تأخیر معنادار حدود ۹ روز در گل‌دهی رقم سفید نسبت به ترکیب شاهد شد. همچنین میان‌پایه شاهرود 12 نیز در ترکیب با </a:t>
            </a:r>
            <a:r>
              <a:rPr lang="en-US" sz="2800" kern="100" dirty="0">
                <a:latin typeface="Times New Roman" panose="02020603050405020304" pitchFamily="18" charset="0"/>
              </a:rPr>
              <a:t>GF677 </a:t>
            </a:r>
            <a:r>
              <a:rPr lang="fa-IR" sz="2800" kern="100" dirty="0">
                <a:latin typeface="Times New Roman" panose="02020603050405020304" pitchFamily="18" charset="0"/>
              </a:rPr>
              <a:t> </a:t>
            </a:r>
            <a:r>
              <a:rPr lang="ar-SA" sz="2800" kern="100" dirty="0">
                <a:latin typeface="Times New Roman" panose="02020603050405020304" pitchFamily="18" charset="0"/>
              </a:rPr>
              <a:t>باعث با میانگین زمان گل‌دهی 0.41±10.13، سبب تأخیر درگل‌دهی رقم سفید در حدود پنج روز شد (شکل 1). این یافته‌ها با مطالعات اخیر همسو هستند که نشان می‌دهند تأثیر میان‌پایه‌ها بر گل‌دهی</a:t>
            </a:r>
            <a:r>
              <a:rPr lang="fa-IR" sz="2800" kern="100" dirty="0">
                <a:latin typeface="Times New Roman" panose="02020603050405020304" pitchFamily="18" charset="0"/>
              </a:rPr>
              <a:t> </a:t>
            </a:r>
            <a:r>
              <a:rPr lang="ar-SA" sz="2800" kern="100" dirty="0">
                <a:latin typeface="Times New Roman" panose="02020603050405020304" pitchFamily="18" charset="0"/>
              </a:rPr>
              <a:t>صرفاً ناشی از سازوکارهای فیزیولوژیک نیست، بلکه از برهم‌کنش‌های ژنتیکی میان پیوندک و پایه نیز نشأت می‌گیرد (</a:t>
            </a:r>
            <a:r>
              <a:rPr lang="en-US" sz="2800" kern="100" dirty="0">
                <a:latin typeface="Times New Roman" panose="02020603050405020304" pitchFamily="18" charset="0"/>
              </a:rPr>
              <a:t>Montesinos </a:t>
            </a:r>
            <a:r>
              <a:rPr lang="en-US" sz="2800" i="1" kern="100" dirty="0">
                <a:latin typeface="Times New Roman" panose="02020603050405020304" pitchFamily="18" charset="0"/>
              </a:rPr>
              <a:t>et al</a:t>
            </a:r>
            <a:r>
              <a:rPr lang="en-US" sz="2800" kern="100" dirty="0">
                <a:latin typeface="Times New Roman" panose="02020603050405020304" pitchFamily="18" charset="0"/>
              </a:rPr>
              <a:t>., 2024</a:t>
            </a:r>
            <a:r>
              <a:rPr lang="ar-SA" sz="2800" kern="100" dirty="0">
                <a:latin typeface="Times New Roman" panose="02020603050405020304" pitchFamily="18" charset="0"/>
              </a:rPr>
              <a:t>).</a:t>
            </a:r>
            <a:endParaRPr lang="en-US" sz="2800" kern="100" dirty="0">
              <a:latin typeface="Times New Roman" panose="02020603050405020304" pitchFamily="18" charset="0"/>
            </a:endParaRPr>
          </a:p>
        </p:txBody>
      </p:sp>
      <p:sp>
        <p:nvSpPr>
          <p:cNvPr id="2" name="TextBox 1">
            <a:extLst>
              <a:ext uri="{FF2B5EF4-FFF2-40B4-BE49-F238E27FC236}">
                <a16:creationId xmlns:a16="http://schemas.microsoft.com/office/drawing/2014/main" id="{61B6C762-183D-8D46-6B2E-D77D9D8D714B}"/>
              </a:ext>
            </a:extLst>
          </p:cNvPr>
          <p:cNvSpPr txBox="1"/>
          <p:nvPr/>
        </p:nvSpPr>
        <p:spPr>
          <a:xfrm>
            <a:off x="652708" y="28032079"/>
            <a:ext cx="11521440" cy="7663636"/>
          </a:xfrm>
          <a:prstGeom prst="rect">
            <a:avLst/>
          </a:prstGeom>
          <a:noFill/>
        </p:spPr>
        <p:txBody>
          <a:bodyPr wrap="square" rtlCol="0">
            <a:spAutoFit/>
          </a:bodyPr>
          <a:lstStyle/>
          <a:p>
            <a:pPr algn="just"/>
            <a:r>
              <a:rPr lang="en-US" sz="2400" dirty="0">
                <a:cs typeface="B Nazanin" panose="00000400000000000000" pitchFamily="2" charset="-78"/>
              </a:rPr>
              <a:t>Liu, Y., Liu, H., Zhang, T., Liu, J., Sun, X., Sun, X., Wang, W., and Zheng, C. (2023). Interactions between rootstock and scion during grafting and their molecular regulation mechanisms. Scientia </a:t>
            </a:r>
            <a:r>
              <a:rPr lang="en-US" sz="2400" dirty="0" err="1">
                <a:cs typeface="B Nazanin" panose="00000400000000000000" pitchFamily="2" charset="-78"/>
              </a:rPr>
              <a:t>Horticulturae</a:t>
            </a:r>
            <a:r>
              <a:rPr lang="en-US" sz="2400" dirty="0">
                <a:cs typeface="B Nazanin" panose="00000400000000000000" pitchFamily="2" charset="-78"/>
              </a:rPr>
              <a:t>, 308:111554. </a:t>
            </a:r>
            <a:r>
              <a:rPr lang="en-US" sz="2400" dirty="0" err="1">
                <a:cs typeface="B Nazanin" panose="00000400000000000000" pitchFamily="2" charset="-78"/>
              </a:rPr>
              <a:t>doi</a:t>
            </a:r>
            <a:r>
              <a:rPr lang="en-US" sz="2400" dirty="0">
                <a:cs typeface="B Nazanin" panose="00000400000000000000" pitchFamily="2" charset="-78"/>
              </a:rPr>
              <a:t>: 10.1016/j.scienta.2022.111554</a:t>
            </a:r>
          </a:p>
          <a:p>
            <a:pPr algn="just"/>
            <a:r>
              <a:rPr lang="en-US" sz="2400" dirty="0">
                <a:cs typeface="B Nazanin" panose="00000400000000000000" pitchFamily="2" charset="-78"/>
              </a:rPr>
              <a:t>Montesinos, Á., </a:t>
            </a:r>
            <a:r>
              <a:rPr lang="en-US" sz="2400" dirty="0" err="1">
                <a:cs typeface="B Nazanin" panose="00000400000000000000" pitchFamily="2" charset="-78"/>
              </a:rPr>
              <a:t>Grimplet</a:t>
            </a:r>
            <a:r>
              <a:rPr lang="en-US" sz="2400" dirty="0">
                <a:cs typeface="B Nazanin" panose="00000400000000000000" pitchFamily="2" charset="-78"/>
              </a:rPr>
              <a:t>, J., Thorp, G., and Rubio-</a:t>
            </a:r>
            <a:r>
              <a:rPr lang="en-US" sz="2400" dirty="0" err="1">
                <a:cs typeface="B Nazanin" panose="00000400000000000000" pitchFamily="2" charset="-78"/>
              </a:rPr>
              <a:t>Cabetas</a:t>
            </a:r>
            <a:r>
              <a:rPr lang="en-US" sz="2400" dirty="0">
                <a:cs typeface="B Nazanin" panose="00000400000000000000" pitchFamily="2" charset="-78"/>
              </a:rPr>
              <a:t>, M.J. (2024). Developing a phenotyping protocol to describe almond tree architecture traits influenced by rootstock genotype in commercial cultivars, Acta </a:t>
            </a:r>
            <a:r>
              <a:rPr lang="en-US" sz="2400" dirty="0" err="1">
                <a:cs typeface="B Nazanin" panose="00000400000000000000" pitchFamily="2" charset="-78"/>
              </a:rPr>
              <a:t>Horticulturae</a:t>
            </a:r>
            <a:r>
              <a:rPr lang="en-US" sz="2400" dirty="0">
                <a:cs typeface="B Nazanin" panose="00000400000000000000" pitchFamily="2" charset="-78"/>
              </a:rPr>
              <a:t>, 1406:35–42.</a:t>
            </a:r>
          </a:p>
          <a:p>
            <a:pPr algn="just"/>
            <a:r>
              <a:rPr lang="en-US" sz="2400" dirty="0" err="1">
                <a:cs typeface="B Nazanin" panose="00000400000000000000" pitchFamily="2" charset="-78"/>
              </a:rPr>
              <a:t>Prudencio</a:t>
            </a:r>
            <a:r>
              <a:rPr lang="en-US" sz="2400" dirty="0">
                <a:cs typeface="B Nazanin" panose="00000400000000000000" pitchFamily="2" charset="-78"/>
              </a:rPr>
              <a:t>, A.S., Martínez-Gómez, P., and </a:t>
            </a:r>
            <a:r>
              <a:rPr lang="en-US" sz="2400" dirty="0" err="1">
                <a:cs typeface="B Nazanin" panose="00000400000000000000" pitchFamily="2" charset="-78"/>
              </a:rPr>
              <a:t>Dicenta</a:t>
            </a:r>
            <a:r>
              <a:rPr lang="en-US" sz="2400" dirty="0">
                <a:cs typeface="B Nazanin" panose="00000400000000000000" pitchFamily="2" charset="-78"/>
              </a:rPr>
              <a:t>, F. (2021). Effect of flowering time modulation on fruit set, ripening time and fruit characteristics in almond. Acta </a:t>
            </a:r>
            <a:r>
              <a:rPr lang="en-US" sz="2400" dirty="0" err="1">
                <a:cs typeface="B Nazanin" panose="00000400000000000000" pitchFamily="2" charset="-78"/>
              </a:rPr>
              <a:t>Horticulturae</a:t>
            </a:r>
            <a:r>
              <a:rPr lang="en-US" sz="2400" dirty="0">
                <a:cs typeface="B Nazanin" panose="00000400000000000000" pitchFamily="2" charset="-78"/>
              </a:rPr>
              <a:t>, 1307:411–416.</a:t>
            </a:r>
          </a:p>
          <a:p>
            <a:pPr algn="just"/>
            <a:r>
              <a:rPr lang="en-US" sz="2400" dirty="0">
                <a:cs typeface="B Nazanin" panose="00000400000000000000" pitchFamily="2" charset="-78"/>
              </a:rPr>
              <a:t>doi:10.17660/ActaHortic.2021.1307.62</a:t>
            </a:r>
          </a:p>
          <a:p>
            <a:pPr algn="just"/>
            <a:r>
              <a:rPr lang="en-US" sz="2400" dirty="0">
                <a:cs typeface="B Nazanin" panose="00000400000000000000" pitchFamily="2" charset="-78"/>
              </a:rPr>
              <a:t>Rong, Y., Liao, L., Li, S., Wei, W., Bi, X., Sun, G., He, S., and Wang Z. (2023) Comparative transcriptomic and physiological analyses reveal key factors for </a:t>
            </a:r>
            <a:r>
              <a:rPr lang="en-US" sz="2400" dirty="0" err="1">
                <a:cs typeface="B Nazanin" panose="00000400000000000000" pitchFamily="2" charset="-78"/>
              </a:rPr>
              <a:t>interstocks</a:t>
            </a:r>
            <a:r>
              <a:rPr lang="en-US" sz="2400" dirty="0">
                <a:cs typeface="B Nazanin" panose="00000400000000000000" pitchFamily="2" charset="-78"/>
              </a:rPr>
              <a:t> to improve grafted seedling growth in tangor. International Journal of. Molecular Science, 24:6533. https://doi.org/10.3390/ijms24076533</a:t>
            </a:r>
          </a:p>
          <a:p>
            <a:pPr algn="just"/>
            <a:r>
              <a:rPr lang="en-US" sz="2400" dirty="0">
                <a:cs typeface="B Nazanin" panose="00000400000000000000" pitchFamily="2" charset="-78"/>
              </a:rPr>
              <a:t>Wang, X., Li, J., Yin, H., Li, X., Liu, W., and Fan, Z. (2024). Function of FT in Flowering Induction in Two Camellia Species. Plants, 13(6):784. https://doi.org/10.3390/plants13060784</a:t>
            </a:r>
          </a:p>
          <a:p>
            <a:pPr algn="just"/>
            <a:r>
              <a:rPr lang="en-US" sz="2400" dirty="0">
                <a:cs typeface="B Nazanin" panose="00000400000000000000" pitchFamily="2" charset="-78"/>
              </a:rPr>
              <a:t>Yu, C., Zhang, H., and Li, H.L. (2012). The content of hormone and auxin transport gene pin 1 of SH40 as the </a:t>
            </a:r>
            <a:r>
              <a:rPr lang="en-US" sz="2400" dirty="0" err="1">
                <a:cs typeface="B Nazanin" panose="00000400000000000000" pitchFamily="2" charset="-78"/>
              </a:rPr>
              <a:t>interstock</a:t>
            </a:r>
            <a:r>
              <a:rPr lang="en-US" sz="2400" dirty="0">
                <a:cs typeface="B Nazanin" panose="00000400000000000000" pitchFamily="2" charset="-78"/>
              </a:rPr>
              <a:t> of apple. </a:t>
            </a:r>
            <a:r>
              <a:rPr lang="en-US" sz="2400" dirty="0" err="1">
                <a:cs typeface="B Nazanin" panose="00000400000000000000" pitchFamily="2" charset="-78"/>
              </a:rPr>
              <a:t>Zhongguo</a:t>
            </a:r>
            <a:r>
              <a:rPr lang="en-US" sz="2400" dirty="0">
                <a:cs typeface="B Nazanin" panose="00000400000000000000" pitchFamily="2" charset="-78"/>
              </a:rPr>
              <a:t> </a:t>
            </a:r>
            <a:r>
              <a:rPr lang="en-US" sz="2400" dirty="0" err="1">
                <a:cs typeface="B Nazanin" panose="00000400000000000000" pitchFamily="2" charset="-78"/>
              </a:rPr>
              <a:t>Nongye</a:t>
            </a:r>
            <a:r>
              <a:rPr lang="en-US" sz="2400" dirty="0">
                <a:cs typeface="B Nazanin" panose="00000400000000000000" pitchFamily="2" charset="-78"/>
              </a:rPr>
              <a:t> </a:t>
            </a:r>
            <a:r>
              <a:rPr lang="en-US" sz="2400" dirty="0" err="1">
                <a:cs typeface="B Nazanin" panose="00000400000000000000" pitchFamily="2" charset="-78"/>
              </a:rPr>
              <a:t>Daxue</a:t>
            </a:r>
            <a:r>
              <a:rPr lang="en-US" sz="2400" dirty="0">
                <a:cs typeface="B Nazanin" panose="00000400000000000000" pitchFamily="2" charset="-78"/>
              </a:rPr>
              <a:t> </a:t>
            </a:r>
            <a:r>
              <a:rPr lang="en-US" sz="2400" dirty="0" err="1">
                <a:cs typeface="B Nazanin" panose="00000400000000000000" pitchFamily="2" charset="-78"/>
              </a:rPr>
              <a:t>Xuebao</a:t>
            </a:r>
            <a:r>
              <a:rPr lang="en-US" sz="2400" dirty="0">
                <a:cs typeface="B Nazanin" panose="00000400000000000000" pitchFamily="2" charset="-78"/>
              </a:rPr>
              <a:t>, 17:80–84.</a:t>
            </a:r>
          </a:p>
          <a:p>
            <a:pPr algn="just" rtl="1"/>
            <a:endParaRPr lang="fa-IR" sz="3600" dirty="0">
              <a:cs typeface="B Nazanin" panose="00000400000000000000" pitchFamily="2" charset="-78"/>
            </a:endParaRPr>
          </a:p>
        </p:txBody>
      </p:sp>
      <p:sp>
        <p:nvSpPr>
          <p:cNvPr id="5" name="TextBox 4">
            <a:extLst>
              <a:ext uri="{FF2B5EF4-FFF2-40B4-BE49-F238E27FC236}">
                <a16:creationId xmlns:a16="http://schemas.microsoft.com/office/drawing/2014/main" id="{A992D7B7-4F48-B84E-AB36-1CB491FF5FC0}"/>
              </a:ext>
            </a:extLst>
          </p:cNvPr>
          <p:cNvSpPr txBox="1"/>
          <p:nvPr/>
        </p:nvSpPr>
        <p:spPr>
          <a:xfrm>
            <a:off x="13169814" y="18341832"/>
            <a:ext cx="11521441" cy="9571851"/>
          </a:xfrm>
          <a:prstGeom prst="rect">
            <a:avLst/>
          </a:prstGeom>
          <a:noFill/>
        </p:spPr>
        <p:txBody>
          <a:bodyPr wrap="square" rtlCol="0">
            <a:spAutoFit/>
          </a:bodyPr>
          <a:lstStyle/>
          <a:p>
            <a:pPr algn="just" rtl="1"/>
            <a:r>
              <a:rPr lang="fa-IR" sz="2800" dirty="0"/>
              <a:t>در گیاهان گل‌دار، ژن </a:t>
            </a:r>
            <a:r>
              <a:rPr lang="en-US" sz="2800" i="1" dirty="0"/>
              <a:t>FLOWERING LOCUS T </a:t>
            </a:r>
            <a:r>
              <a:rPr lang="en-US" sz="2800" dirty="0"/>
              <a:t>(</a:t>
            </a:r>
            <a:r>
              <a:rPr lang="en-US" sz="2800" i="1" dirty="0"/>
              <a:t>FT</a:t>
            </a:r>
            <a:r>
              <a:rPr lang="en-US" sz="2800" dirty="0"/>
              <a:t>) </a:t>
            </a:r>
            <a:r>
              <a:rPr lang="fa-IR" sz="2800" dirty="0"/>
              <a:t> یکی از مهم‌ترین تنظیم‌کننده‌های مولکولی فرایند گل‌دهی محسوب می‌شود. این ژن پروتئینی را کُد می‌کند که به‌ عنوان فلوریژن شناخته شده و نقش کلیدی در گذار از رشد رویشی به زایشی ایفا می‌کند. </a:t>
            </a:r>
            <a:r>
              <a:rPr lang="en-US" sz="2800" i="1" dirty="0"/>
              <a:t>FT</a:t>
            </a:r>
            <a:r>
              <a:rPr lang="en-US" sz="2800" dirty="0"/>
              <a:t> </a:t>
            </a:r>
            <a:r>
              <a:rPr lang="fa-IR" sz="2800" dirty="0"/>
              <a:t> عمدتاً در برگ‌ها بیان شده به مریستم انتهایی ساقه منتقل می‌شود؛ جایی که با برهم‌کنش با فاکتورهایی نظیر </a:t>
            </a:r>
            <a:r>
              <a:rPr lang="en-US" sz="2800" dirty="0"/>
              <a:t>FD، </a:t>
            </a:r>
            <a:r>
              <a:rPr lang="fa-IR" sz="2800" dirty="0"/>
              <a:t>موجب فعال‌سازی ژن‌های هویتی گل مانند </a:t>
            </a:r>
            <a:r>
              <a:rPr lang="en-US" sz="2800" i="1" dirty="0"/>
              <a:t>AP1 </a:t>
            </a:r>
            <a:r>
              <a:rPr lang="fa-IR" sz="2800" i="1" dirty="0"/>
              <a:t> </a:t>
            </a:r>
            <a:r>
              <a:rPr lang="fa-IR" sz="2800" dirty="0"/>
              <a:t>و القای گل‌دهی می‌شود. نقش تعیین‌کننده </a:t>
            </a:r>
            <a:r>
              <a:rPr lang="en-US" sz="2800" i="1" dirty="0"/>
              <a:t>FT</a:t>
            </a:r>
            <a:r>
              <a:rPr lang="en-US" sz="2800" dirty="0"/>
              <a:t> </a:t>
            </a:r>
            <a:r>
              <a:rPr lang="fa-IR" sz="2800" dirty="0"/>
              <a:t> در تنظیم زمان گل‌دهی در گونه‌های مختلفی از جمله کاملیا، مرکبات و بادام گزارش شده است (</a:t>
            </a:r>
            <a:r>
              <a:rPr lang="en-US" sz="2800" dirty="0"/>
              <a:t>Wang </a:t>
            </a:r>
            <a:r>
              <a:rPr lang="en-US" sz="2800" i="1" dirty="0"/>
              <a:t>et al</a:t>
            </a:r>
            <a:r>
              <a:rPr lang="en-US" sz="2800" dirty="0"/>
              <a:t>., 2024</a:t>
            </a:r>
            <a:r>
              <a:rPr lang="fa-IR" sz="2800" dirty="0"/>
              <a:t>).</a:t>
            </a:r>
            <a:r>
              <a:rPr lang="en-US" sz="2800" dirty="0"/>
              <a:t> </a:t>
            </a:r>
            <a:r>
              <a:rPr lang="fa-IR" sz="2800" dirty="0"/>
              <a:t>رقم بادام سفید (</a:t>
            </a:r>
            <a:r>
              <a:rPr lang="en-US" sz="2800" i="1" dirty="0"/>
              <a:t>Prunus dulcis </a:t>
            </a:r>
            <a:r>
              <a:rPr lang="en-US" sz="2800" dirty="0"/>
              <a:t>var. </a:t>
            </a:r>
            <a:r>
              <a:rPr lang="en-US" sz="2800" dirty="0" err="1"/>
              <a:t>Sefid</a:t>
            </a:r>
            <a:r>
              <a:rPr lang="fa-IR" sz="2800" dirty="0"/>
              <a:t>)</a:t>
            </a:r>
            <a:r>
              <a:rPr lang="en-US" sz="2800" dirty="0"/>
              <a:t> </a:t>
            </a:r>
            <a:r>
              <a:rPr lang="fa-IR" sz="2800" dirty="0"/>
              <a:t>یکی از ارقام تجاری مهم بادام در ایران است که به‌دلیل عملکرد بالا، به‌طور گسترده در استان چهارمحال و بختیاری و عمدتاً در ترکیب با پایه </a:t>
            </a:r>
            <a:r>
              <a:rPr lang="en-US" sz="2800" dirty="0"/>
              <a:t>GF677 </a:t>
            </a:r>
            <a:r>
              <a:rPr lang="fa-IR" sz="2800" dirty="0"/>
              <a:t> کشت می‌شود. با این حال، زودگل بودن این رقم موجب افزایش حساسیت آن به سرمای دیررس بهاره و در نتیجه افزایش خطر سرمازدگی می‌شود. مطالعات نشان داده‌اند که ارقام دیرگل از مقاومت بیشتری نسبت به تنش سرمای بهاره برخوردار بوده و خسارت کمتری متحمل می‌شوند. ازاین‌رو، تأخیر در زمان شکوفه‌دهی به‌عنوان یک صفت کلیدی در بهبود پایداری عملکرد رقم بادام سفید مطرح شده است. در این راستا، استفاده از میان‌پایه‌های دیرگل به‌عنوان رویکردی نوین برای مدیریت زمان گل‌دهی در درختان میوه مورد توجه قرار گرفته است. میان‌پایه که بین پایه و پیوندک قرار می‌گیرد، می‌تواند با تأثیر بر ویژگی‌های فیزیولوژیک و فنولوژیک پیوندک، از جمله تنظیم بیان ژن‌های مرتبط با گل‌دهی، </a:t>
            </a:r>
            <a:r>
              <a:rPr lang="fa-IR" sz="2800" kern="100" dirty="0">
                <a:latin typeface="Times New Roman" panose="02020603050405020304" pitchFamily="18" charset="0"/>
                <a:cs typeface="B Zar" panose="00000400000000000000" pitchFamily="2" charset="-78"/>
              </a:rPr>
              <a:t>نقش مهمی ایفا کند. یو و همکاران در مطالعه خود در سال 2012 نشان دادند که میان‌پایه می‌تواند بر سطوح مشخص هورمون و بیان ژن گیاه پیوند خورده اثر بگذارد (</a:t>
            </a:r>
            <a:r>
              <a:rPr lang="en-US" sz="2800" kern="100" dirty="0">
                <a:latin typeface="Times New Roman" panose="02020603050405020304" pitchFamily="18" charset="0"/>
                <a:cs typeface="B Zar" panose="00000400000000000000" pitchFamily="2" charset="-78"/>
              </a:rPr>
              <a:t>Yu </a:t>
            </a:r>
            <a:r>
              <a:rPr lang="en-US" sz="2800" i="1" kern="100" dirty="0">
                <a:latin typeface="Times New Roman" panose="02020603050405020304" pitchFamily="18" charset="0"/>
                <a:cs typeface="B Zar" panose="00000400000000000000" pitchFamily="2" charset="-78"/>
              </a:rPr>
              <a:t>et al</a:t>
            </a:r>
            <a:r>
              <a:rPr lang="en-US" sz="2800" kern="100" dirty="0">
                <a:latin typeface="Times New Roman" panose="02020603050405020304" pitchFamily="18" charset="0"/>
                <a:cs typeface="B Zar" panose="00000400000000000000" pitchFamily="2" charset="-78"/>
              </a:rPr>
              <a:t>., 2012</a:t>
            </a:r>
            <a:r>
              <a:rPr lang="fa-IR" sz="2800" kern="100" dirty="0">
                <a:latin typeface="Times New Roman" panose="02020603050405020304" pitchFamily="18" charset="0"/>
                <a:cs typeface="B Zar" panose="00000400000000000000" pitchFamily="2" charset="-78"/>
              </a:rPr>
              <a:t>).</a:t>
            </a:r>
            <a:r>
              <a:rPr lang="en-US" sz="2800" kern="100" dirty="0">
                <a:latin typeface="Times New Roman" panose="02020603050405020304" pitchFamily="18" charset="0"/>
                <a:cs typeface="B Zar" panose="00000400000000000000" pitchFamily="2" charset="-78"/>
              </a:rPr>
              <a:t> </a:t>
            </a:r>
            <a:r>
              <a:rPr lang="fa-IR" sz="2800" kern="100" dirty="0">
                <a:latin typeface="Times New Roman" panose="02020603050405020304" pitchFamily="18" charset="0"/>
                <a:cs typeface="B Zar" panose="00000400000000000000" pitchFamily="2" charset="-78"/>
              </a:rPr>
              <a:t>شواهدی وجود دارد که مولکول‌های سیگنال‌دهنده از جمله </a:t>
            </a:r>
            <a:r>
              <a:rPr lang="en-US" sz="2800" kern="100" dirty="0">
                <a:latin typeface="Times New Roman" panose="02020603050405020304" pitchFamily="18" charset="0"/>
                <a:cs typeface="B Zar" panose="00000400000000000000" pitchFamily="2" charset="-78"/>
              </a:rPr>
              <a:t>RNA</a:t>
            </a:r>
            <a:r>
              <a:rPr lang="fa-IR" sz="2800" kern="100" dirty="0">
                <a:latin typeface="Times New Roman" panose="02020603050405020304" pitchFamily="18" charset="0"/>
                <a:cs typeface="B Zar" panose="00000400000000000000" pitchFamily="2" charset="-78"/>
              </a:rPr>
              <a:t>های کوچک و پروتئین‌های حرکتی می‌توانند از طریق پیوندها حرکت کنند و تنظیم بیان ژن‌های مرتبط با گل‌دهی از جمله </a:t>
            </a:r>
            <a:r>
              <a:rPr lang="en-US" sz="2800" i="1" kern="100" dirty="0">
                <a:latin typeface="Times New Roman" panose="02020603050405020304" pitchFamily="18" charset="0"/>
                <a:cs typeface="B Zar" panose="00000400000000000000" pitchFamily="2" charset="-78"/>
              </a:rPr>
              <a:t>FT</a:t>
            </a:r>
            <a:r>
              <a:rPr lang="en-US" sz="2800" kern="100" dirty="0">
                <a:latin typeface="Times New Roman" panose="02020603050405020304" pitchFamily="18" charset="0"/>
                <a:cs typeface="B Zar" panose="00000400000000000000" pitchFamily="2" charset="-78"/>
              </a:rPr>
              <a:t>-like genes </a:t>
            </a:r>
            <a:r>
              <a:rPr lang="fa-IR" sz="2800" kern="100" dirty="0">
                <a:latin typeface="Times New Roman" panose="02020603050405020304" pitchFamily="18" charset="0"/>
                <a:cs typeface="B Zar" panose="00000400000000000000" pitchFamily="2" charset="-78"/>
              </a:rPr>
              <a:t> و دیگر تنظیم‌کننده‌های فنولوژی را تغییر دهند که میان‌پایه می‌تواند سرعت و مقدار این انتقال را تغییر دهد (</a:t>
            </a:r>
            <a:r>
              <a:rPr lang="en-US" sz="2800" kern="100" dirty="0">
                <a:latin typeface="Times New Roman" panose="02020603050405020304" pitchFamily="18" charset="0"/>
                <a:cs typeface="B Zar" panose="00000400000000000000" pitchFamily="2" charset="-78"/>
              </a:rPr>
              <a:t>Rong </a:t>
            </a:r>
            <a:r>
              <a:rPr lang="en-US" sz="2800" i="1" kern="100" dirty="0">
                <a:latin typeface="Times New Roman" panose="02020603050405020304" pitchFamily="18" charset="0"/>
                <a:cs typeface="B Zar" panose="00000400000000000000" pitchFamily="2" charset="-78"/>
              </a:rPr>
              <a:t>et al</a:t>
            </a:r>
            <a:r>
              <a:rPr lang="en-US" sz="2800" kern="100" dirty="0">
                <a:latin typeface="Times New Roman" panose="02020603050405020304" pitchFamily="18" charset="0"/>
                <a:cs typeface="B Zar" panose="00000400000000000000" pitchFamily="2" charset="-78"/>
              </a:rPr>
              <a:t>., 2023</a:t>
            </a:r>
            <a:r>
              <a:rPr lang="fa-IR" sz="2800" kern="100" dirty="0">
                <a:latin typeface="Times New Roman" panose="02020603050405020304" pitchFamily="18" charset="0"/>
                <a:cs typeface="B Zar" panose="00000400000000000000" pitchFamily="2" charset="-78"/>
              </a:rPr>
              <a:t>).</a:t>
            </a:r>
            <a:r>
              <a:rPr lang="en-US" sz="2800" kern="100" dirty="0">
                <a:latin typeface="Times New Roman" panose="02020603050405020304" pitchFamily="18" charset="0"/>
                <a:cs typeface="B Zar" panose="00000400000000000000" pitchFamily="2" charset="-78"/>
              </a:rPr>
              <a:t> </a:t>
            </a:r>
            <a:r>
              <a:rPr lang="fa-IR" sz="2800" kern="100" dirty="0">
                <a:latin typeface="Times New Roman" panose="02020603050405020304" pitchFamily="18" charset="0"/>
                <a:cs typeface="B Zar" panose="00000400000000000000" pitchFamily="2" charset="-78"/>
              </a:rPr>
              <a:t>بر این اساس، هدف این پژوهش بررسی تأثیر میان‌پایه دیرگل بر بیان ژن</a:t>
            </a:r>
            <a:r>
              <a:rPr lang="en-US" sz="2800" i="1" dirty="0"/>
              <a:t>FT</a:t>
            </a:r>
            <a:r>
              <a:rPr lang="en-US" sz="2800" kern="100" dirty="0">
                <a:latin typeface="Times New Roman" panose="02020603050405020304" pitchFamily="18" charset="0"/>
                <a:cs typeface="B Zar" panose="00000400000000000000" pitchFamily="2" charset="-78"/>
              </a:rPr>
              <a:t>  </a:t>
            </a:r>
            <a:r>
              <a:rPr lang="fa-IR" sz="2800" kern="100" dirty="0">
                <a:latin typeface="Times New Roman" panose="02020603050405020304" pitchFamily="18" charset="0"/>
                <a:cs typeface="B Zar" panose="00000400000000000000" pitchFamily="2" charset="-78"/>
              </a:rPr>
              <a:t> و نقش آن در القای تأخیر گل‌دهی در رقم بادام سفید با هدف کاهش خسارت ناشی از سرمای دیررس بهاره است.</a:t>
            </a:r>
          </a:p>
        </p:txBody>
      </p:sp>
      <p:grpSp>
        <p:nvGrpSpPr>
          <p:cNvPr id="3" name="Group 2">
            <a:extLst>
              <a:ext uri="{FF2B5EF4-FFF2-40B4-BE49-F238E27FC236}">
                <a16:creationId xmlns:a16="http://schemas.microsoft.com/office/drawing/2014/main" id="{91985CB6-718B-4915-98E2-DDD808CA5387}"/>
              </a:ext>
            </a:extLst>
          </p:cNvPr>
          <p:cNvGrpSpPr/>
          <p:nvPr/>
        </p:nvGrpSpPr>
        <p:grpSpPr>
          <a:xfrm>
            <a:off x="652708" y="15774911"/>
            <a:ext cx="4771160" cy="3447873"/>
            <a:chOff x="1098063" y="16082867"/>
            <a:chExt cx="4771160" cy="3447873"/>
          </a:xfrm>
        </p:grpSpPr>
        <p:graphicFrame>
          <p:nvGraphicFramePr>
            <p:cNvPr id="23" name="Chart 22">
              <a:extLst>
                <a:ext uri="{FF2B5EF4-FFF2-40B4-BE49-F238E27FC236}">
                  <a16:creationId xmlns:a16="http://schemas.microsoft.com/office/drawing/2014/main" id="{B95D78E7-C965-45E0-BDB0-D238A4CF9B71}"/>
                </a:ext>
              </a:extLst>
            </p:cNvPr>
            <p:cNvGraphicFramePr/>
            <p:nvPr>
              <p:extLst>
                <p:ext uri="{D42A27DB-BD31-4B8C-83A1-F6EECF244321}">
                  <p14:modId xmlns:p14="http://schemas.microsoft.com/office/powerpoint/2010/main" val="1446532090"/>
                </p:ext>
              </p:extLst>
            </p:nvPr>
          </p:nvGraphicFramePr>
          <p:xfrm>
            <a:off x="1335942" y="16082867"/>
            <a:ext cx="4471201" cy="3049434"/>
          </p:xfrm>
          <a:graphic>
            <a:graphicData uri="http://schemas.openxmlformats.org/drawingml/2006/chart">
              <c:chart xmlns:c="http://schemas.openxmlformats.org/drawingml/2006/chart" xmlns:r="http://schemas.openxmlformats.org/officeDocument/2006/relationships" r:id="rId2"/>
            </a:graphicData>
          </a:graphic>
        </p:graphicFrame>
        <p:sp>
          <p:nvSpPr>
            <p:cNvPr id="25" name="Text Box 49">
              <a:extLst>
                <a:ext uri="{FF2B5EF4-FFF2-40B4-BE49-F238E27FC236}">
                  <a16:creationId xmlns:a16="http://schemas.microsoft.com/office/drawing/2014/main" id="{C1A6C4D3-59D4-407E-BC87-0303B91C3267}"/>
                </a:ext>
              </a:extLst>
            </p:cNvPr>
            <p:cNvSpPr txBox="1"/>
            <p:nvPr/>
          </p:nvSpPr>
          <p:spPr>
            <a:xfrm>
              <a:off x="1098063" y="18656980"/>
              <a:ext cx="4771160" cy="873760"/>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rtl="1">
                <a:lnSpc>
                  <a:spcPct val="115000"/>
                </a:lnSpc>
                <a:spcAft>
                  <a:spcPts val="800"/>
                </a:spcAft>
              </a:pPr>
              <a:r>
                <a:rPr lang="ar-SA" sz="1600" kern="100" dirty="0">
                  <a:effectLst/>
                  <a:latin typeface="Times New Roman" panose="02020603050405020304" pitchFamily="18" charset="0"/>
                  <a:ea typeface="Aptos"/>
                </a:rPr>
                <a:t>شکل 1. مقایسه میانگین صفت دیرگل‌دهی ترکیبات مختلف پایه-میان‌پایه-پیوندک نسبت به ترکیب پایه-پیوندک بدون میان‌پایه (به عنوان شاهد) در رقم سفید در دو سال زراعی 1402 و1403 ( روز صفر گل‌دهی تاریخ 10 درصد گل‌دهی ترکیب شاهد در نظر گرفته شده است). </a:t>
              </a:r>
              <a:endParaRPr lang="en-US" sz="1600" kern="100" dirty="0">
                <a:effectLst/>
                <a:latin typeface="Times New Roman" panose="02020603050405020304" pitchFamily="18" charset="0"/>
                <a:ea typeface="Aptos"/>
              </a:endParaRPr>
            </a:p>
          </p:txBody>
        </p:sp>
      </p:grpSp>
      <p:grpSp>
        <p:nvGrpSpPr>
          <p:cNvPr id="4" name="Group 3">
            <a:extLst>
              <a:ext uri="{FF2B5EF4-FFF2-40B4-BE49-F238E27FC236}">
                <a16:creationId xmlns:a16="http://schemas.microsoft.com/office/drawing/2014/main" id="{D718DAFC-60DD-4E3A-8992-AFF3FDBF39BF}"/>
              </a:ext>
            </a:extLst>
          </p:cNvPr>
          <p:cNvGrpSpPr/>
          <p:nvPr/>
        </p:nvGrpSpPr>
        <p:grpSpPr>
          <a:xfrm>
            <a:off x="508720" y="19529897"/>
            <a:ext cx="5039790" cy="5928618"/>
            <a:chOff x="141810" y="20044019"/>
            <a:chExt cx="5039790" cy="5928618"/>
          </a:xfrm>
        </p:grpSpPr>
        <p:graphicFrame>
          <p:nvGraphicFramePr>
            <p:cNvPr id="27" name="Chart 26">
              <a:extLst>
                <a:ext uri="{FF2B5EF4-FFF2-40B4-BE49-F238E27FC236}">
                  <a16:creationId xmlns:a16="http://schemas.microsoft.com/office/drawing/2014/main" id="{6F74AA3B-2AAE-4494-BD10-24BE4D4D5718}"/>
                </a:ext>
              </a:extLst>
            </p:cNvPr>
            <p:cNvGraphicFramePr/>
            <p:nvPr>
              <p:extLst>
                <p:ext uri="{D42A27DB-BD31-4B8C-83A1-F6EECF244321}">
                  <p14:modId xmlns:p14="http://schemas.microsoft.com/office/powerpoint/2010/main" val="1020286899"/>
                </p:ext>
              </p:extLst>
            </p:nvPr>
          </p:nvGraphicFramePr>
          <p:xfrm>
            <a:off x="535372" y="20044019"/>
            <a:ext cx="4359908" cy="23939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Chart 27">
              <a:extLst>
                <a:ext uri="{FF2B5EF4-FFF2-40B4-BE49-F238E27FC236}">
                  <a16:creationId xmlns:a16="http://schemas.microsoft.com/office/drawing/2014/main" id="{C12CBF6F-FB1E-4BB2-BDD3-A64841F4330B}"/>
                </a:ext>
              </a:extLst>
            </p:cNvPr>
            <p:cNvGraphicFramePr/>
            <p:nvPr>
              <p:extLst>
                <p:ext uri="{D42A27DB-BD31-4B8C-83A1-F6EECF244321}">
                  <p14:modId xmlns:p14="http://schemas.microsoft.com/office/powerpoint/2010/main" val="3989572452"/>
                </p:ext>
              </p:extLst>
            </p:nvPr>
          </p:nvGraphicFramePr>
          <p:xfrm>
            <a:off x="421641" y="22489606"/>
            <a:ext cx="4380096" cy="2435225"/>
          </p:xfrm>
          <a:graphic>
            <a:graphicData uri="http://schemas.openxmlformats.org/drawingml/2006/chart">
              <c:chart xmlns:c="http://schemas.openxmlformats.org/drawingml/2006/chart" xmlns:r="http://schemas.openxmlformats.org/officeDocument/2006/relationships" r:id="rId4"/>
            </a:graphicData>
          </a:graphic>
        </p:graphicFrame>
        <p:sp>
          <p:nvSpPr>
            <p:cNvPr id="29" name="Text Box 6">
              <a:extLst>
                <a:ext uri="{FF2B5EF4-FFF2-40B4-BE49-F238E27FC236}">
                  <a16:creationId xmlns:a16="http://schemas.microsoft.com/office/drawing/2014/main" id="{E58E473E-5BE2-48CF-BCD1-FFEB3DA00E28}"/>
                </a:ext>
              </a:extLst>
            </p:cNvPr>
            <p:cNvSpPr txBox="1"/>
            <p:nvPr/>
          </p:nvSpPr>
          <p:spPr>
            <a:xfrm>
              <a:off x="141810" y="24976468"/>
              <a:ext cx="5039790" cy="99616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rtl="1">
                <a:lnSpc>
                  <a:spcPct val="115000"/>
                </a:lnSpc>
                <a:spcAft>
                  <a:spcPts val="800"/>
                </a:spcAft>
              </a:pPr>
              <a:r>
                <a:rPr lang="fa-IR" sz="1600" kern="100" dirty="0">
                  <a:solidFill>
                    <a:srgbClr val="000000"/>
                  </a:solidFill>
                  <a:effectLst/>
                  <a:latin typeface="Times New Roman" panose="02020603050405020304" pitchFamily="18" charset="0"/>
                  <a:ea typeface="Aptos"/>
                </a:rPr>
                <a:t>شکل 2. سطح بیان نسبی ژن‌ </a:t>
              </a:r>
              <a:r>
                <a:rPr lang="en-US" sz="1600" i="1" kern="100" dirty="0">
                  <a:solidFill>
                    <a:srgbClr val="000000"/>
                  </a:solidFill>
                  <a:effectLst/>
                  <a:latin typeface="Times New Roman" panose="02020603050405020304" pitchFamily="18" charset="0"/>
                  <a:ea typeface="Aptos"/>
                </a:rPr>
                <a:t>FT</a:t>
              </a:r>
              <a:r>
                <a:rPr lang="en-US" sz="1600" i="1" kern="100" dirty="0">
                  <a:solidFill>
                    <a:srgbClr val="000000"/>
                  </a:solidFill>
                  <a:effectLst/>
                  <a:latin typeface="B Zar" panose="00000400000000000000" pitchFamily="2" charset="-78"/>
                  <a:ea typeface="Aptos"/>
                </a:rPr>
                <a:t> </a:t>
              </a:r>
              <a:r>
                <a:rPr lang="fa-IR" sz="1600" i="1" kern="100" dirty="0">
                  <a:solidFill>
                    <a:srgbClr val="000000"/>
                  </a:solidFill>
                  <a:effectLst/>
                  <a:latin typeface="B Zar" panose="00000400000000000000" pitchFamily="2" charset="-78"/>
                  <a:ea typeface="Aptos"/>
                </a:rPr>
                <a:t> </a:t>
              </a:r>
              <a:r>
                <a:rPr lang="fa-IR" sz="1600" kern="100" dirty="0">
                  <a:solidFill>
                    <a:srgbClr val="000000"/>
                  </a:solidFill>
                  <a:effectLst/>
                  <a:latin typeface="Times New Roman" panose="02020603050405020304" pitchFamily="18" charset="0"/>
                  <a:ea typeface="Aptos"/>
                </a:rPr>
                <a:t>الف) در برگ‌ (تیرماه و شهریورماه) ب) در جوانه گل (تیرماه، شهریورماه و آذرماه) در ترکیب‌های پایه-میان‌پایه-پیوندک رقم سفید نسبت به ترکیب‌های شاهد مورد ارزیابی با استفاده از روش </a:t>
              </a:r>
              <a:r>
                <a:rPr lang="en-US" sz="1600" kern="100" dirty="0">
                  <a:solidFill>
                    <a:srgbClr val="000000"/>
                  </a:solidFill>
                  <a:effectLst/>
                  <a:latin typeface="Times New Roman" panose="02020603050405020304" pitchFamily="18" charset="0"/>
                  <a:ea typeface="Aptos"/>
                </a:rPr>
                <a:t>RT-qPCR</a:t>
              </a:r>
              <a:r>
                <a:rPr lang="fa-IR" sz="1600" kern="100" dirty="0">
                  <a:solidFill>
                    <a:srgbClr val="000000"/>
                  </a:solidFill>
                  <a:effectLst/>
                  <a:latin typeface="Times New Roman" panose="02020603050405020304" pitchFamily="18" charset="0"/>
                  <a:ea typeface="Aptos"/>
                </a:rPr>
                <a:t>.</a:t>
              </a:r>
              <a:endParaRPr lang="en-US" sz="1600" kern="100" dirty="0">
                <a:solidFill>
                  <a:srgbClr val="000000"/>
                </a:solidFill>
                <a:effectLst/>
                <a:latin typeface="Times New Roman" panose="02020603050405020304" pitchFamily="18" charset="0"/>
                <a:ea typeface="Aptos"/>
              </a:endParaRPr>
            </a:p>
          </p:txBody>
        </p:sp>
      </p:grpSp>
      <p:grpSp>
        <p:nvGrpSpPr>
          <p:cNvPr id="9" name="Group 8">
            <a:extLst>
              <a:ext uri="{FF2B5EF4-FFF2-40B4-BE49-F238E27FC236}">
                <a16:creationId xmlns:a16="http://schemas.microsoft.com/office/drawing/2014/main" id="{F35A2460-56CF-487C-BE7C-5CB36ACCE79B}"/>
              </a:ext>
            </a:extLst>
          </p:cNvPr>
          <p:cNvGrpSpPr/>
          <p:nvPr/>
        </p:nvGrpSpPr>
        <p:grpSpPr>
          <a:xfrm>
            <a:off x="595799" y="16081883"/>
            <a:ext cx="11524962" cy="11123382"/>
            <a:chOff x="595799" y="16081883"/>
            <a:chExt cx="11524962" cy="11123382"/>
          </a:xfrm>
        </p:grpSpPr>
        <p:sp>
          <p:nvSpPr>
            <p:cNvPr id="6" name="TextBox 5">
              <a:extLst>
                <a:ext uri="{FF2B5EF4-FFF2-40B4-BE49-F238E27FC236}">
                  <a16:creationId xmlns:a16="http://schemas.microsoft.com/office/drawing/2014/main" id="{21890775-A4BF-4A42-BEBA-C2AB582B8842}"/>
                </a:ext>
              </a:extLst>
            </p:cNvPr>
            <p:cNvSpPr txBox="1"/>
            <p:nvPr/>
          </p:nvSpPr>
          <p:spPr>
            <a:xfrm>
              <a:off x="5548511" y="16081883"/>
              <a:ext cx="6572250" cy="9571851"/>
            </a:xfrm>
            <a:prstGeom prst="rect">
              <a:avLst/>
            </a:prstGeom>
            <a:noFill/>
          </p:spPr>
          <p:txBody>
            <a:bodyPr wrap="square" rtlCol="0">
              <a:spAutoFit/>
            </a:bodyPr>
            <a:lstStyle/>
            <a:p>
              <a:pPr algn="just" rtl="1"/>
              <a:r>
                <a:rPr lang="ar-SA" sz="2800" dirty="0"/>
                <a:t>این الگو با گزارش‌های اخیر مطابقت دارد که </a:t>
              </a:r>
              <a:r>
                <a:rPr lang="en-US" sz="2800" i="1" dirty="0"/>
                <a:t>FT</a:t>
              </a:r>
              <a:r>
                <a:rPr lang="ar-SA" sz="2800" dirty="0"/>
                <a:t> را یکی از شاخص‌های اصلی تمایز جوانه‌های اکودورمنت و اندودورمنت در بادام معرفی کرده‌اند (</a:t>
              </a:r>
              <a:r>
                <a:rPr lang="en-US" sz="2800" dirty="0" err="1"/>
                <a:t>Prudencio</a:t>
              </a:r>
              <a:r>
                <a:rPr lang="en-US" sz="2800" dirty="0"/>
                <a:t> </a:t>
              </a:r>
              <a:r>
                <a:rPr lang="en-US" sz="2800" i="1" dirty="0"/>
                <a:t>et al</a:t>
              </a:r>
              <a:r>
                <a:rPr lang="en-US" sz="2800" dirty="0"/>
                <a:t>. 2021</a:t>
              </a:r>
              <a:r>
                <a:rPr lang="ar-SA" sz="2800" dirty="0"/>
                <a:t>). این تفاوت عملکرد تأکید می‌کند که انتخاب میان‌پایه باید بر اساس نوع پایه و رقم پیوندک و نیز شرایط اقلیمی منطقه صورت گیرد</a:t>
              </a:r>
              <a:r>
                <a:rPr lang="en-US" sz="2800" dirty="0"/>
                <a:t>. </a:t>
              </a:r>
              <a:r>
                <a:rPr lang="ar-SA" sz="2800" dirty="0"/>
                <a:t>مطالعه لیو و همکاران (2023) نیز نشان داد میان‌پایه‌ها با تغییر بیان </a:t>
              </a:r>
              <a:r>
                <a:rPr lang="en-US" sz="2800" i="1" dirty="0"/>
                <a:t>FT</a:t>
              </a:r>
              <a:r>
                <a:rPr lang="ar-SA" sz="2800" dirty="0"/>
                <a:t>، قادر به تنظیم دقیق زمان گل‌دهی هستند</a:t>
              </a:r>
              <a:r>
                <a:rPr lang="fa-IR" sz="2800" dirty="0"/>
                <a:t> </a:t>
              </a:r>
              <a:r>
                <a:rPr lang="ar-SA" sz="2800" dirty="0"/>
                <a:t>(</a:t>
              </a:r>
              <a:r>
                <a:rPr lang="en-US" sz="2800" dirty="0"/>
                <a:t>Liu </a:t>
              </a:r>
              <a:r>
                <a:rPr lang="en-US" sz="2800" i="1" dirty="0"/>
                <a:t>et al</a:t>
              </a:r>
              <a:r>
                <a:rPr lang="en-US" sz="2800" dirty="0"/>
                <a:t>., 2023</a:t>
              </a:r>
              <a:r>
                <a:rPr lang="ar-SA" sz="2800" dirty="0"/>
                <a:t>). یافته‌های ما با این نتایج همخوانی دارد و نشان می‌دهد پایه </a:t>
              </a:r>
              <a:r>
                <a:rPr lang="en-US" sz="2800" dirty="0"/>
                <a:t>GF677</a:t>
              </a:r>
              <a:r>
                <a:rPr lang="ar-SA" sz="2800" dirty="0"/>
                <a:t> در تعامل با میان‌پایه عربیکا موجب افزایش </a:t>
              </a:r>
              <a:r>
                <a:rPr lang="en-US" sz="2800" dirty="0"/>
                <a:t>FT</a:t>
              </a:r>
              <a:r>
                <a:rPr lang="ar-SA" sz="2800" dirty="0"/>
                <a:t> بویژه در برگ و جوانه شده است که باعث زودگل‌دهی در رقم سفید شده است. به‌طور کلی، نتایج این مطالعه بیانگر آن است که استفاده از میان‌پایه شاهرود7 می‌تواند رویکردی کارآمد برای تعدیل زمان گل‌دهی در رقم تجاری بادام سفید باشد، هرچند اثر آن کاملاً به برهم‌کنش ژنتیکی و فیزیولوژیکی بین پایه، میان‌پایه و پیوندک بستگی دارد. از این رو، شناسایی ترکیب‌های مناسب پایه-میان‌پایه-پیوندک در رقم سفید با دیرگل‌دهی بهینه می‌تواند بطور مؤثری از خسارت ناشی از سرمای دیررس بهاره جلوگیری کرده و پایداری تولید بادام سفید را در مناطق مستعد سرمازدگی دیررس بهاره ارتقا بخشد</a:t>
              </a:r>
              <a:r>
                <a:rPr lang="en-US" sz="2800" dirty="0"/>
                <a:t>.</a:t>
              </a:r>
              <a:r>
                <a:rPr lang="fa-IR" sz="2800" dirty="0"/>
                <a:t> </a:t>
              </a:r>
              <a:r>
                <a:rPr lang="ar-SA" sz="2800" dirty="0"/>
                <a:t>در مجموع نتایج </a:t>
              </a:r>
              <a:r>
                <a:rPr lang="fa-IR" sz="2800" dirty="0"/>
                <a:t>این مطالعه نقش مهم میان‌پایه‌ها در تنظیم زمان گل‌دهی در رقم سفید نشان</a:t>
              </a:r>
              <a:endParaRPr lang="en-US" sz="2800" dirty="0"/>
            </a:p>
          </p:txBody>
        </p:sp>
        <p:sp>
          <p:nvSpPr>
            <p:cNvPr id="7" name="TextBox 6">
              <a:extLst>
                <a:ext uri="{FF2B5EF4-FFF2-40B4-BE49-F238E27FC236}">
                  <a16:creationId xmlns:a16="http://schemas.microsoft.com/office/drawing/2014/main" id="{41E51994-5625-4827-A7C3-B92E0A915D06}"/>
                </a:ext>
              </a:extLst>
            </p:cNvPr>
            <p:cNvSpPr txBox="1"/>
            <p:nvPr/>
          </p:nvSpPr>
          <p:spPr>
            <a:xfrm>
              <a:off x="595799" y="25543272"/>
              <a:ext cx="11521441" cy="1661993"/>
            </a:xfrm>
            <a:prstGeom prst="rect">
              <a:avLst/>
            </a:prstGeom>
            <a:noFill/>
          </p:spPr>
          <p:txBody>
            <a:bodyPr wrap="square" rtlCol="0">
              <a:spAutoFit/>
            </a:bodyPr>
            <a:lstStyle/>
            <a:p>
              <a:pPr algn="just" rtl="1"/>
              <a:r>
                <a:rPr lang="fa-IR" sz="2800" dirty="0"/>
                <a:t>می‌دهد؛ به‌گونه‌ایکه </a:t>
              </a:r>
              <a:r>
                <a:rPr lang="ar-SA" sz="2800" dirty="0"/>
                <a:t>میان‌پایه‌ شاهرود 7 در ترکیب </a:t>
              </a:r>
              <a:r>
                <a:rPr lang="en-US" sz="2800" dirty="0"/>
                <a:t>GF677</a:t>
              </a:r>
              <a:r>
                <a:rPr lang="fa-IR" sz="2800" dirty="0"/>
                <a:t>-شاهرود 7-سفید </a:t>
              </a:r>
              <a:r>
                <a:rPr lang="ar-SA" sz="2800" dirty="0"/>
                <a:t>با تأخیر و کاهش در بیان ژن </a:t>
              </a:r>
              <a:r>
                <a:rPr lang="en-US" sz="2800" i="1" dirty="0"/>
                <a:t>FT</a:t>
              </a:r>
              <a:r>
                <a:rPr lang="fa-IR" sz="2800" dirty="0"/>
                <a:t> </a:t>
              </a:r>
              <a:r>
                <a:rPr lang="ar-SA" sz="2800" dirty="0"/>
                <a:t>در رقم سفید باعث بیشترین تأخیر در گل‌دهی شده و در شرایط خاص می‌تواند به‌عنوان ابزار اصلاحی مؤثر برای مدیریت خطر سرمای دیررس بهاره معرفی شوند. </a:t>
              </a:r>
              <a:endParaRPr lang="en-US" sz="2800" dirty="0"/>
            </a:p>
            <a:p>
              <a:pPr algn="r" rtl="1"/>
              <a:endParaRPr lang="en-US" dirty="0"/>
            </a:p>
          </p:txBody>
        </p:sp>
      </p:grpSp>
    </p:spTree>
    <p:extLst>
      <p:ext uri="{BB962C8B-B14F-4D97-AF65-F5344CB8AC3E}">
        <p14:creationId xmlns:p14="http://schemas.microsoft.com/office/powerpoint/2010/main" val="5388574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
      <a:majorFont>
        <a:latin typeface="Times New Roman"/>
        <a:ea typeface=""/>
        <a:cs typeface="B Titr"/>
      </a:majorFont>
      <a:minorFont>
        <a:latin typeface="Times New Roman"/>
        <a:ea typeface=""/>
        <a:cs typeface="B Nazani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2013 - 2022 Theme</Template>
  <TotalTime>200</TotalTime>
  <Words>1960</Words>
  <Application>Microsoft Office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Zar</vt:lpstr>
      <vt:lpstr>Calibri</vt:lpstr>
      <vt:lpstr>Times New Roman</vt:lpstr>
      <vt:lpstr>Times New Roman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Meyssam Masoudi</dc:creator>
  <cp:lastModifiedBy>masoud</cp:lastModifiedBy>
  <cp:revision>27</cp:revision>
  <dcterms:created xsi:type="dcterms:W3CDTF">2025-02-09T22:59:11Z</dcterms:created>
  <dcterms:modified xsi:type="dcterms:W3CDTF">2026-01-30T17:56:14Z</dcterms:modified>
</cp:coreProperties>
</file>