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4922"/>
    <a:srgbClr val="FEFEFE"/>
    <a:srgbClr val="B8C6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20" d="100"/>
          <a:sy n="20" d="100"/>
        </p:scale>
        <p:origin x="1138" y="-638"/>
      </p:cViewPr>
      <p:guideLst/>
    </p:cSldViewPr>
  </p:slideViewPr>
  <p:notesTextViewPr>
    <p:cViewPr>
      <p:scale>
        <a:sx n="1" d="1"/>
        <a:sy n="1" d="1"/>
      </p:scale>
      <p:origin x="0" y="0"/>
    </p:cViewPr>
  </p:notesTextViewPr>
  <p:notesViewPr>
    <p:cSldViewPr snapToGrid="0">
      <p:cViewPr varScale="1">
        <p:scale>
          <a:sx n="57" d="100"/>
          <a:sy n="57" d="100"/>
        </p:scale>
        <p:origin x="1782" y="42"/>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77AF04-92A9-4555-BD57-A5EFA1656913}" type="datetimeFigureOut">
              <a:rPr lang="en-US" smtClean="0"/>
              <a:t>1/20/2026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F170315-F928-4C35-917B-E17DE24420A2}" type="slidenum">
              <a:rPr lang="en-US" smtClean="0"/>
              <a:t>‹#›</a:t>
            </a:fld>
            <a:endParaRPr lang="en-US"/>
          </a:p>
        </p:txBody>
      </p:sp>
    </p:spTree>
    <p:extLst>
      <p:ext uri="{BB962C8B-B14F-4D97-AF65-F5344CB8AC3E}">
        <p14:creationId xmlns:p14="http://schemas.microsoft.com/office/powerpoint/2010/main" val="21286706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en-US"/>
              <a:t>Click to edit Master title style</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254333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596963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726782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CB8CE-6D5B-495D-9BAF-08C23104009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23819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en-US"/>
              <a:t>Click to edit Master title style</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ACB8CE-6D5B-495D-9BAF-08C231040097}"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639931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ACB8CE-6D5B-495D-9BAF-08C231040097}"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4168106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4" name="Content Placeholder 3"/>
          <p:cNvSpPr>
            <a:spLocks noGrp="1"/>
          </p:cNvSpPr>
          <p:nvPr>
            <p:ph sz="half" idx="2"/>
          </p:nvPr>
        </p:nvSpPr>
        <p:spPr>
          <a:xfrm>
            <a:off x="1735783" y="13149904"/>
            <a:ext cx="10660769"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6" name="Content Placeholder 5"/>
          <p:cNvSpPr>
            <a:spLocks noGrp="1"/>
          </p:cNvSpPr>
          <p:nvPr>
            <p:ph sz="quarter" idx="4"/>
          </p:nvPr>
        </p:nvSpPr>
        <p:spPr>
          <a:xfrm>
            <a:off x="12757489" y="13149904"/>
            <a:ext cx="10713272"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ACB8CE-6D5B-495D-9BAF-08C231040097}" type="datetimeFigureOut">
              <a:rPr lang="en-US" smtClean="0"/>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11144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ACB8CE-6D5B-495D-9BAF-08C231040097}" type="datetimeFigureOut">
              <a:rPr lang="en-US" smtClean="0"/>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246717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ACB8CE-6D5B-495D-9BAF-08C231040097}" type="datetimeFigureOut">
              <a:rPr lang="en-US" smtClean="0"/>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189547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1745510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US"/>
              <a:t>Click icon to add picture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31ACB8CE-6D5B-495D-9BAF-08C231040097}"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44FDA-D858-4BBD-80BB-249AFE0948C7}" type="slidenum">
              <a:rPr lang="en-US" smtClean="0"/>
              <a:t>‹#›</a:t>
            </a:fld>
            <a:endParaRPr lang="en-US"/>
          </a:p>
        </p:txBody>
      </p:sp>
    </p:spTree>
    <p:extLst>
      <p:ext uri="{BB962C8B-B14F-4D97-AF65-F5344CB8AC3E}">
        <p14:creationId xmlns:p14="http://schemas.microsoft.com/office/powerpoint/2010/main" val="399402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31ACB8CE-6D5B-495D-9BAF-08C231040097}" type="datetimeFigureOut">
              <a:rPr lang="en-US" smtClean="0"/>
              <a:t>1/20/2026</a:t>
            </a:fld>
            <a:endParaRPr lang="en-US"/>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DF744FDA-D858-4BBD-80BB-249AFE0948C7}" type="slidenum">
              <a:rPr lang="en-US" smtClean="0"/>
              <a:t>‹#›</a:t>
            </a:fld>
            <a:endParaRPr lang="en-US"/>
          </a:p>
        </p:txBody>
      </p: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5" y="61843"/>
            <a:ext cx="25188863" cy="35995429"/>
          </a:xfrm>
          <a:prstGeom prst="rect">
            <a:avLst/>
          </a:prstGeom>
        </p:spPr>
      </p:pic>
      <p:sp>
        <p:nvSpPr>
          <p:cNvPr id="10" name="Rectangle: Top Corners Rounded 7">
            <a:extLst>
              <a:ext uri="{FF2B5EF4-FFF2-40B4-BE49-F238E27FC236}">
                <a16:creationId xmlns:a16="http://schemas.microsoft.com/office/drawing/2014/main" id="{82F29DDC-56CE-50E1-9F1E-495E5AD9FBD4}"/>
              </a:ext>
            </a:extLst>
          </p:cNvPr>
          <p:cNvSpPr/>
          <p:nvPr userDrawn="1"/>
        </p:nvSpPr>
        <p:spPr>
          <a:xfrm>
            <a:off x="-25" y="35553229"/>
            <a:ext cx="25199975" cy="457200"/>
          </a:xfrm>
          <a:prstGeom prst="round2Same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12114500" y="635309"/>
            <a:ext cx="12043682" cy="707886"/>
          </a:xfrm>
          <a:prstGeom prst="rect">
            <a:avLst/>
          </a:prstGeom>
        </p:spPr>
        <p:txBody>
          <a:bodyPr wrap="none">
            <a:spAutoFit/>
          </a:bodyPr>
          <a:lstStyle/>
          <a:p>
            <a:r>
              <a:rPr lang="fa-IR" sz="4000" b="1" dirty="0" smtClean="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نهمین کنفرانس ملی و اولین کنفرانس بین‌المللی فیزیولوژی گیاهی </a:t>
            </a:r>
            <a:endParaRPr lang="en-US" sz="4000" dirty="0"/>
          </a:p>
        </p:txBody>
      </p:sp>
      <p:sp>
        <p:nvSpPr>
          <p:cNvPr id="12" name="Rectangle 11"/>
          <p:cNvSpPr/>
          <p:nvPr userDrawn="1"/>
        </p:nvSpPr>
        <p:spPr>
          <a:xfrm>
            <a:off x="12329815" y="2051513"/>
            <a:ext cx="11613051" cy="622799"/>
          </a:xfrm>
          <a:prstGeom prst="rect">
            <a:avLst/>
          </a:prstGeom>
        </p:spPr>
        <p:txBody>
          <a:bodyPr wrap="none">
            <a:spAutoFit/>
          </a:bodyPr>
          <a:lstStyle/>
          <a:p>
            <a:pPr algn="ctr" rtl="0">
              <a:lnSpc>
                <a:spcPct val="115000"/>
              </a:lnSpc>
              <a:spcAft>
                <a:spcPts val="0"/>
              </a:spcAft>
            </a:pP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9</a:t>
            </a:r>
            <a:r>
              <a:rPr lang="en-US" sz="3200" b="1" baseline="30000"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th</a:t>
            </a: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National and 1</a:t>
            </a:r>
            <a:r>
              <a:rPr lang="en-US" sz="3200" b="1" baseline="30000"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st</a:t>
            </a:r>
            <a:r>
              <a:rPr lang="en-US" sz="3200" b="1" dirty="0" smtClean="0">
                <a:solidFill>
                  <a:srgbClr val="385623"/>
                </a:solidFill>
                <a:effectLst>
                  <a:outerShdw blurRad="50800" dist="38100" dir="10800000" algn="r">
                    <a:srgbClr val="000000">
                      <a:alpha val="40000"/>
                    </a:srgbClr>
                  </a:outerShdw>
                </a:effectLst>
                <a:latin typeface="Times New Roman Bold" panose="02020803070505020304" pitchFamily="18" charset="0"/>
                <a:ea typeface="Calibri" panose="020F0502020204030204" pitchFamily="34" charset="0"/>
                <a:cs typeface="Times New Roman" panose="02020603050405020304" pitchFamily="18" charset="0"/>
              </a:rPr>
              <a:t> International Conference of Plant Physiology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userDrawn="1"/>
        </p:nvSpPr>
        <p:spPr>
          <a:xfrm>
            <a:off x="1480250" y="876044"/>
            <a:ext cx="3958135" cy="461665"/>
          </a:xfrm>
          <a:prstGeom prst="rect">
            <a:avLst/>
          </a:prstGeom>
        </p:spPr>
        <p:txBody>
          <a:bodyPr wrap="none">
            <a:spAutoFit/>
          </a:bodyPr>
          <a:lstStyle/>
          <a:p>
            <a:r>
              <a:rPr lang="fa-IR" sz="2400" b="1" dirty="0" smtClean="0">
                <a:solidFill>
                  <a:srgbClr val="385623"/>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13-11 بهمن 1404، دانشگاه گیلان</a:t>
            </a:r>
            <a:endParaRPr lang="en-US" sz="2400" dirty="0"/>
          </a:p>
        </p:txBody>
      </p:sp>
    </p:spTree>
    <p:extLst>
      <p:ext uri="{BB962C8B-B14F-4D97-AF65-F5344CB8AC3E}">
        <p14:creationId xmlns:p14="http://schemas.microsoft.com/office/powerpoint/2010/main" val="2925321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93C314D-B4DF-18B7-BEC1-AC9E83821C08}"/>
              </a:ext>
            </a:extLst>
          </p:cNvPr>
          <p:cNvSpPr/>
          <p:nvPr/>
        </p:nvSpPr>
        <p:spPr>
          <a:xfrm>
            <a:off x="890587" y="3167289"/>
            <a:ext cx="23418800" cy="3191331"/>
          </a:xfrm>
          <a:prstGeom prst="roundRect">
            <a:avLst/>
          </a:prstGeom>
          <a:solidFill>
            <a:schemeClr val="accent6">
              <a:lumMod val="40000"/>
              <a:lumOff val="60000"/>
            </a:schemeClr>
          </a:solidFill>
          <a:ln>
            <a:solidFill>
              <a:srgbClr val="154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15000"/>
              </a:lnSpc>
              <a:spcAft>
                <a:spcPts val="0"/>
              </a:spcAft>
            </a:pPr>
            <a:r>
              <a:rPr lang="fa-IR" sz="9600" dirty="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B Titr" panose="00000700000000000000" pitchFamily="2" charset="-78"/>
              </a:rPr>
              <a:t>مقایسه ژنوتیپ‌های </a:t>
            </a:r>
            <a:r>
              <a:rPr lang="fa-IR" sz="9600" dirty="0">
                <a:solidFill>
                  <a:schemeClr val="tx1"/>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امید بخش عدس (</a:t>
            </a:r>
            <a:r>
              <a:rPr lang="en-US" sz="9600" b="1" i="1" dirty="0">
                <a:solidFill>
                  <a:schemeClr val="tx1"/>
                </a:solidFill>
                <a:latin typeface="Times New Roman" panose="02020603050405020304" pitchFamily="18" charset="0"/>
                <a:ea typeface="Calibri" panose="020F0502020204030204" pitchFamily="34" charset="0"/>
                <a:cs typeface="Arial" panose="020B0604020202020204" pitchFamily="34" charset="0"/>
              </a:rPr>
              <a:t>Lens </a:t>
            </a:r>
            <a:r>
              <a:rPr lang="en-US" sz="9600" b="1" i="1" dirty="0" err="1">
                <a:solidFill>
                  <a:schemeClr val="tx1"/>
                </a:solidFill>
                <a:latin typeface="Times New Roman" panose="02020603050405020304" pitchFamily="18" charset="0"/>
                <a:ea typeface="Calibri" panose="020F0502020204030204" pitchFamily="34" charset="0"/>
                <a:cs typeface="Arial" panose="020B0604020202020204" pitchFamily="34" charset="0"/>
              </a:rPr>
              <a:t>culinaris</a:t>
            </a:r>
            <a:r>
              <a:rPr lang="en-US" sz="9600" b="1" i="1" dirty="0">
                <a:solidFill>
                  <a:schemeClr val="tx1"/>
                </a:solidFill>
                <a:latin typeface="Times New Roman" panose="02020603050405020304" pitchFamily="18" charset="0"/>
                <a:ea typeface="Calibri" panose="020F0502020204030204" pitchFamily="34" charset="0"/>
                <a:cs typeface="Arial" panose="020B0604020202020204" pitchFamily="34" charset="0"/>
              </a:rPr>
              <a:t> </a:t>
            </a:r>
            <a:r>
              <a:rPr lang="en-US" sz="9600" b="1" dirty="0" err="1">
                <a:solidFill>
                  <a:schemeClr val="tx1"/>
                </a:solidFill>
                <a:latin typeface="Times New Roman" panose="02020603050405020304" pitchFamily="18" charset="0"/>
                <a:ea typeface="Calibri" panose="020F0502020204030204" pitchFamily="34" charset="0"/>
                <a:cs typeface="Arial" panose="020B0604020202020204" pitchFamily="34" charset="0"/>
              </a:rPr>
              <a:t>Medik</a:t>
            </a:r>
            <a:r>
              <a:rPr lang="fa-IR" sz="9600" dirty="0">
                <a:solidFill>
                  <a:schemeClr val="tx1"/>
                </a:solidFill>
                <a:effectLst>
                  <a:outerShdw blurRad="50800" dist="38100" algn="l">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 از نظر شاخص‌های جوانه‌زنی</a:t>
            </a:r>
            <a:endParaRPr lang="en-US" sz="8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0" name="TextBox 9">
            <a:extLst>
              <a:ext uri="{FF2B5EF4-FFF2-40B4-BE49-F238E27FC236}">
                <a16:creationId xmlns:a16="http://schemas.microsoft.com/office/drawing/2014/main" id="{4C37A9B7-F825-95CE-C230-697B38EB0EB0}"/>
              </a:ext>
            </a:extLst>
          </p:cNvPr>
          <p:cNvSpPr txBox="1"/>
          <p:nvPr/>
        </p:nvSpPr>
        <p:spPr>
          <a:xfrm>
            <a:off x="1057470" y="6586543"/>
            <a:ext cx="22132730" cy="4458913"/>
          </a:xfrm>
          <a:prstGeom prst="rect">
            <a:avLst/>
          </a:prstGeom>
          <a:noFill/>
        </p:spPr>
        <p:txBody>
          <a:bodyPr wrap="square">
            <a:spAutoFit/>
          </a:bodyPr>
          <a:lstStyle/>
          <a:p>
            <a:pPr algn="ctr" defTabSz="3492361" rtl="1"/>
            <a:r>
              <a:rPr lang="fa-IR" sz="3600" b="1" dirty="0" smtClean="0">
                <a:solidFill>
                  <a:schemeClr val="tx1"/>
                </a:solidFill>
                <a:cs typeface="B Zar" pitchFamily="2" charset="-78"/>
              </a:rPr>
              <a:t>نگین امن زاده</a:t>
            </a:r>
            <a:r>
              <a:rPr lang="fa-IR" sz="3600" b="1" baseline="30000" dirty="0" smtClean="0">
                <a:solidFill>
                  <a:schemeClr val="tx1"/>
                </a:solidFill>
                <a:cs typeface="B Zar" pitchFamily="2" charset="-78"/>
              </a:rPr>
              <a:t>1 *</a:t>
            </a:r>
            <a:r>
              <a:rPr lang="fa-IR" sz="3600" b="1" dirty="0" smtClean="0">
                <a:solidFill>
                  <a:schemeClr val="tx1"/>
                </a:solidFill>
                <a:cs typeface="B Zar" pitchFamily="2" charset="-78"/>
              </a:rPr>
              <a:t>، </a:t>
            </a:r>
            <a:r>
              <a:rPr lang="fa-IR" sz="3600" b="1" u="sng" dirty="0" smtClean="0">
                <a:solidFill>
                  <a:schemeClr val="tx1"/>
                </a:solidFill>
                <a:cs typeface="B Zar" pitchFamily="2" charset="-78"/>
              </a:rPr>
              <a:t>توران امن زاده</a:t>
            </a:r>
            <a:r>
              <a:rPr lang="fa-IR" sz="3600" b="1" u="sng" baseline="30000" dirty="0" smtClean="0">
                <a:solidFill>
                  <a:schemeClr val="tx1"/>
                </a:solidFill>
                <a:cs typeface="B Zar" pitchFamily="2" charset="-78"/>
              </a:rPr>
              <a:t>2</a:t>
            </a:r>
            <a:r>
              <a:rPr lang="fa-IR" sz="3600" b="1" dirty="0" smtClean="0">
                <a:solidFill>
                  <a:schemeClr val="tx1"/>
                </a:solidFill>
                <a:cs typeface="B Zar" pitchFamily="2" charset="-78"/>
              </a:rPr>
              <a:t>، احمد توبه</a:t>
            </a:r>
            <a:r>
              <a:rPr lang="fa-IR" sz="3600" b="1" baseline="30000" dirty="0" smtClean="0">
                <a:solidFill>
                  <a:schemeClr val="tx1"/>
                </a:solidFill>
                <a:cs typeface="B Zar" pitchFamily="2" charset="-78"/>
              </a:rPr>
              <a:t>3</a:t>
            </a:r>
            <a:r>
              <a:rPr lang="fa-IR" sz="3600" b="1" dirty="0" smtClean="0">
                <a:cs typeface="B Zar" pitchFamily="2" charset="-78"/>
              </a:rPr>
              <a:t>، سلیم فرزانه</a:t>
            </a:r>
            <a:r>
              <a:rPr lang="fa-IR" sz="3600" b="1" baseline="30000" dirty="0" smtClean="0">
                <a:cs typeface="B Zar" pitchFamily="2" charset="-78"/>
              </a:rPr>
              <a:t>4</a:t>
            </a:r>
            <a:r>
              <a:rPr lang="fa-IR" sz="3600" b="1" dirty="0" smtClean="0">
                <a:cs typeface="B Zar" pitchFamily="2" charset="-78"/>
              </a:rPr>
              <a:t>، بهرام دهدار</a:t>
            </a:r>
            <a:r>
              <a:rPr lang="fa-IR" sz="3600" b="1" baseline="30000" dirty="0" smtClean="0">
                <a:cs typeface="B Zar" pitchFamily="2" charset="-78"/>
              </a:rPr>
              <a:t>5</a:t>
            </a:r>
            <a:r>
              <a:rPr lang="fa-IR" sz="3600" b="1" dirty="0" smtClean="0">
                <a:cs typeface="B Zar" pitchFamily="2" charset="-78"/>
              </a:rPr>
              <a:t>، سعید حیدر زاده</a:t>
            </a:r>
            <a:r>
              <a:rPr lang="fa-IR" sz="3600" b="1" baseline="30000" dirty="0" smtClean="0">
                <a:cs typeface="B Zar" pitchFamily="2" charset="-78"/>
              </a:rPr>
              <a:t>6</a:t>
            </a:r>
            <a:endParaRPr lang="fa-IR" sz="4000" b="1" dirty="0" smtClean="0">
              <a:solidFill>
                <a:schemeClr val="tx1"/>
              </a:solidFill>
              <a:cs typeface="B Nazanin" pitchFamily="2" charset="-78"/>
            </a:endParaRPr>
          </a:p>
          <a:p>
            <a:pPr algn="ctr" defTabSz="3492361" rtl="1"/>
            <a:r>
              <a:rPr lang="fa-IR" sz="3500" dirty="0" smtClean="0">
                <a:solidFill>
                  <a:schemeClr val="tx1"/>
                </a:solidFill>
                <a:cs typeface="B Zar" pitchFamily="2" charset="-78"/>
              </a:rPr>
              <a:t>1،2</a:t>
            </a:r>
            <a:r>
              <a:rPr lang="fa-IR" sz="3500" dirty="0" smtClean="0">
                <a:solidFill>
                  <a:schemeClr val="tx1"/>
                </a:solidFill>
                <a:cs typeface="B Nazanin" pitchFamily="2" charset="-78"/>
              </a:rPr>
              <a:t> </a:t>
            </a:r>
            <a:r>
              <a:rPr lang="fa-IR" sz="3500" dirty="0">
                <a:latin typeface="Calibri" panose="020F0502020204030204" pitchFamily="34" charset="0"/>
                <a:ea typeface="Calibri" panose="020F0502020204030204" pitchFamily="34" charset="0"/>
                <a:cs typeface="B Zar" panose="00000400000000000000" pitchFamily="2" charset="-78"/>
              </a:rPr>
              <a:t>دانشجو کارشناسی ارشد علوم و تکنولوژی بذر:گروه مهندسی تولید و ژنتیک گیاهی،دانشکده کشاورزی و منابع طبیعی، دانشگاه محقق اردبیلی، </a:t>
            </a:r>
            <a:r>
              <a:rPr lang="fa-IR" sz="3500" dirty="0" smtClean="0">
                <a:latin typeface="Calibri" panose="020F0502020204030204" pitchFamily="34" charset="0"/>
                <a:ea typeface="Calibri" panose="020F0502020204030204" pitchFamily="34" charset="0"/>
                <a:cs typeface="B Zar" panose="00000400000000000000" pitchFamily="2" charset="-78"/>
              </a:rPr>
              <a:t>اردبیل</a:t>
            </a:r>
            <a:endParaRPr lang="fa-IR" sz="3500" dirty="0">
              <a:latin typeface="Calibri" panose="020F0502020204030204" pitchFamily="34" charset="0"/>
              <a:ea typeface="Calibri" panose="020F0502020204030204" pitchFamily="34" charset="0"/>
              <a:cs typeface="B Zar" panose="00000400000000000000" pitchFamily="2" charset="-78"/>
            </a:endParaRPr>
          </a:p>
          <a:p>
            <a:pPr algn="ctr" rtl="1">
              <a:lnSpc>
                <a:spcPct val="115000"/>
              </a:lnSpc>
              <a:spcAft>
                <a:spcPts val="0"/>
              </a:spcAft>
            </a:pPr>
            <a:r>
              <a:rPr lang="fa-IR" sz="3500" dirty="0" smtClean="0">
                <a:cs typeface="B Zar" pitchFamily="2" charset="-78"/>
              </a:rPr>
              <a:t>3،4</a:t>
            </a:r>
            <a:r>
              <a:rPr lang="fa-IR" sz="3500" dirty="0" smtClean="0">
                <a:solidFill>
                  <a:schemeClr val="tx1"/>
                </a:solidFill>
                <a:cs typeface="B Nazanin" pitchFamily="2" charset="-78"/>
              </a:rPr>
              <a:t> ا</a:t>
            </a:r>
            <a:r>
              <a:rPr lang="fa-IR" sz="3500" dirty="0" smtClean="0">
                <a:latin typeface="CIDFont+F3"/>
                <a:ea typeface="Calibri" panose="020F0502020204030204" pitchFamily="34" charset="0"/>
                <a:cs typeface="B Zar" panose="00000400000000000000" pitchFamily="2" charset="-78"/>
              </a:rPr>
              <a:t>ستاد</a:t>
            </a:r>
            <a:r>
              <a:rPr lang="fa-IR" sz="3500" dirty="0">
                <a:latin typeface="CIDFont+F3"/>
                <a:ea typeface="Calibri" panose="020F0502020204030204" pitchFamily="34" charset="0"/>
                <a:cs typeface="B Zar" panose="00000400000000000000" pitchFamily="2" charset="-78"/>
              </a:rPr>
              <a:t>:</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گروه</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مديريت</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توليد</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و</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ژنتيك</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گياهي،</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دانشكده</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كشاورزي</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و</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منابع</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طبيعي،</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دانشگاه</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محقق</a:t>
            </a:r>
            <a:r>
              <a:rPr lang="fa-IR" sz="3500" dirty="0">
                <a:latin typeface="CIDFont+F3"/>
                <a:ea typeface="Calibri" panose="020F0502020204030204" pitchFamily="34" charset="0"/>
                <a:cs typeface="CIDFont+F3"/>
              </a:rPr>
              <a:t> </a:t>
            </a:r>
            <a:r>
              <a:rPr lang="fa-IR" sz="3500" dirty="0">
                <a:latin typeface="CIDFont+F3"/>
                <a:ea typeface="Calibri" panose="020F0502020204030204" pitchFamily="34" charset="0"/>
                <a:cs typeface="B Zar" panose="00000400000000000000" pitchFamily="2" charset="-78"/>
              </a:rPr>
              <a:t>اردبيلي،</a:t>
            </a:r>
            <a:r>
              <a:rPr lang="fa-IR" sz="3500" dirty="0">
                <a:latin typeface="CIDFont+F3"/>
                <a:ea typeface="Calibri" panose="020F0502020204030204" pitchFamily="34" charset="0"/>
                <a:cs typeface="CIDFont+F3"/>
              </a:rPr>
              <a:t> </a:t>
            </a:r>
            <a:r>
              <a:rPr lang="fa-IR" sz="3500" dirty="0" smtClean="0">
                <a:latin typeface="CIDFont+F3"/>
                <a:ea typeface="Calibri" panose="020F0502020204030204" pitchFamily="34" charset="0"/>
                <a:cs typeface="B Zar" panose="00000400000000000000" pitchFamily="2" charset="-78"/>
              </a:rPr>
              <a:t>اردبيل</a:t>
            </a:r>
          </a:p>
          <a:p>
            <a:pPr algn="ctr" rtl="1">
              <a:lnSpc>
                <a:spcPct val="115000"/>
              </a:lnSpc>
              <a:spcAft>
                <a:spcPts val="0"/>
              </a:spcAft>
            </a:pPr>
            <a:r>
              <a:rPr lang="fa-IR" sz="3500" dirty="0" smtClean="0">
                <a:latin typeface="CIDFont+F3"/>
                <a:ea typeface="Calibri" panose="020F0502020204030204" pitchFamily="34" charset="0"/>
                <a:cs typeface="B Zar" panose="00000400000000000000" pitchFamily="2" charset="-78"/>
              </a:rPr>
              <a:t>5 ا</a:t>
            </a:r>
            <a:r>
              <a:rPr lang="fa-IR" sz="3600" dirty="0" smtClean="0">
                <a:latin typeface="Calibri" panose="020F0502020204030204" pitchFamily="34" charset="0"/>
                <a:ea typeface="Calibri" panose="020F0502020204030204" pitchFamily="34" charset="0"/>
                <a:cs typeface="B Zar" panose="00000400000000000000" pitchFamily="2" charset="-78"/>
              </a:rPr>
              <a:t>ستاديار </a:t>
            </a:r>
            <a:r>
              <a:rPr lang="fa-IR" sz="3600" dirty="0">
                <a:latin typeface="Calibri" panose="020F0502020204030204" pitchFamily="34" charset="0"/>
                <a:ea typeface="Calibri" panose="020F0502020204030204" pitchFamily="34" charset="0"/>
                <a:cs typeface="B Zar" panose="00000400000000000000" pitchFamily="2" charset="-78"/>
              </a:rPr>
              <a:t>پژوهش، مركز تحقيقات كشاورزي و منابع طبيعي، سازمان تحقيقات، آموزش و ترويج كشاورزي، </a:t>
            </a:r>
            <a:r>
              <a:rPr lang="fa-IR" sz="3600" dirty="0" smtClean="0">
                <a:latin typeface="Calibri" panose="020F0502020204030204" pitchFamily="34" charset="0"/>
                <a:ea typeface="Calibri" panose="020F0502020204030204" pitchFamily="34" charset="0"/>
                <a:cs typeface="B Zar" panose="00000400000000000000" pitchFamily="2" charset="-78"/>
              </a:rPr>
              <a:t>اردبيل</a:t>
            </a:r>
          </a:p>
          <a:p>
            <a:pPr algn="ctr" rtl="1">
              <a:lnSpc>
                <a:spcPct val="115000"/>
              </a:lnSpc>
              <a:spcAft>
                <a:spcPts val="0"/>
              </a:spcAft>
            </a:pPr>
            <a:r>
              <a:rPr lang="fa-IR" sz="3500" dirty="0" smtClean="0">
                <a:solidFill>
                  <a:srgbClr val="333333"/>
                </a:solidFill>
                <a:latin typeface="Tahoma" panose="020B0604030504040204" pitchFamily="34" charset="0"/>
                <a:ea typeface="Calibri" panose="020F0502020204030204" pitchFamily="34" charset="0"/>
                <a:cs typeface="B Zar" panose="00000400000000000000" pitchFamily="2" charset="-78"/>
              </a:rPr>
              <a:t>6 دکتری </a:t>
            </a:r>
            <a:r>
              <a:rPr lang="fa-IR" sz="3500" dirty="0">
                <a:solidFill>
                  <a:srgbClr val="333333"/>
                </a:solidFill>
                <a:latin typeface="Tahoma" panose="020B0604030504040204" pitchFamily="34" charset="0"/>
                <a:ea typeface="Calibri" panose="020F0502020204030204" pitchFamily="34" charset="0"/>
                <a:cs typeface="B Zar" panose="00000400000000000000" pitchFamily="2" charset="-78"/>
              </a:rPr>
              <a:t>تخصصی گروه مهندسی تولید و ژنتیک گیاهی، دانشکده کشاورزی، دانشگاه محقق اردبیلی، </a:t>
            </a:r>
            <a:r>
              <a:rPr lang="fa-IR" sz="3500" dirty="0" smtClean="0">
                <a:solidFill>
                  <a:srgbClr val="333333"/>
                </a:solidFill>
                <a:latin typeface="Tahoma" panose="020B0604030504040204" pitchFamily="34" charset="0"/>
                <a:ea typeface="Calibri" panose="020F0502020204030204" pitchFamily="34" charset="0"/>
                <a:cs typeface="B Zar" panose="00000400000000000000" pitchFamily="2" charset="-78"/>
              </a:rPr>
              <a:t>اردبیل</a:t>
            </a:r>
          </a:p>
          <a:p>
            <a:pPr algn="ctr" rtl="1">
              <a:lnSpc>
                <a:spcPct val="115000"/>
              </a:lnSpc>
              <a:spcAft>
                <a:spcPts val="0"/>
              </a:spcAft>
            </a:pPr>
            <a:endParaRPr lang="en-US" sz="3500" dirty="0">
              <a:latin typeface="Calibri" panose="020F0502020204030204" pitchFamily="34" charset="0"/>
              <a:ea typeface="Calibri" panose="020F0502020204030204" pitchFamily="34" charset="0"/>
              <a:cs typeface="B Zar" panose="00000400000000000000" pitchFamily="2" charset="-78"/>
            </a:endParaRPr>
          </a:p>
          <a:p>
            <a:pPr algn="ctr" rtl="1">
              <a:lnSpc>
                <a:spcPct val="115000"/>
              </a:lnSpc>
              <a:spcAft>
                <a:spcPts val="0"/>
              </a:spcAft>
            </a:pPr>
            <a:endParaRPr lang="en-US" sz="4400" dirty="0">
              <a:latin typeface="Calibri" panose="020F0502020204030204" pitchFamily="34" charset="0"/>
              <a:ea typeface="Calibri" panose="020F0502020204030204" pitchFamily="34" charset="0"/>
              <a:cs typeface="B Zar" panose="00000400000000000000" pitchFamily="2" charset="-78"/>
            </a:endParaRPr>
          </a:p>
        </p:txBody>
      </p:sp>
      <p:sp>
        <p:nvSpPr>
          <p:cNvPr id="13" name="Rectangle: Rounded Corners 12">
            <a:extLst>
              <a:ext uri="{FF2B5EF4-FFF2-40B4-BE49-F238E27FC236}">
                <a16:creationId xmlns:a16="http://schemas.microsoft.com/office/drawing/2014/main" id="{845614A4-B4DB-AF29-E28C-7096ECFE48A5}"/>
              </a:ext>
            </a:extLst>
          </p:cNvPr>
          <p:cNvSpPr/>
          <p:nvPr/>
        </p:nvSpPr>
        <p:spPr>
          <a:xfrm>
            <a:off x="12787947" y="10281176"/>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چکیده</a:t>
            </a:r>
            <a:endParaRPr lang="en-US" sz="8000" dirty="0">
              <a:cs typeface="B Titr" panose="00000700000000000000" pitchFamily="2" charset="-78"/>
            </a:endParaRPr>
          </a:p>
        </p:txBody>
      </p:sp>
      <p:sp>
        <p:nvSpPr>
          <p:cNvPr id="17" name="Rectangle: Rounded Corners 16">
            <a:extLst>
              <a:ext uri="{FF2B5EF4-FFF2-40B4-BE49-F238E27FC236}">
                <a16:creationId xmlns:a16="http://schemas.microsoft.com/office/drawing/2014/main" id="{9193A5EC-AE58-877B-C356-242EAB6BB033}"/>
              </a:ext>
            </a:extLst>
          </p:cNvPr>
          <p:cNvSpPr/>
          <p:nvPr/>
        </p:nvSpPr>
        <p:spPr>
          <a:xfrm>
            <a:off x="726441" y="10206785"/>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نتایج و بحث</a:t>
            </a:r>
            <a:endParaRPr lang="en-US" sz="8000" dirty="0">
              <a:cs typeface="B Titr" panose="00000700000000000000" pitchFamily="2" charset="-78"/>
            </a:endParaRPr>
          </a:p>
        </p:txBody>
      </p:sp>
      <p:sp>
        <p:nvSpPr>
          <p:cNvPr id="18" name="Rectangle: Rounded Corners 17">
            <a:extLst>
              <a:ext uri="{FF2B5EF4-FFF2-40B4-BE49-F238E27FC236}">
                <a16:creationId xmlns:a16="http://schemas.microsoft.com/office/drawing/2014/main" id="{F1D38789-E668-882E-8D54-80F005E42EF5}"/>
              </a:ext>
            </a:extLst>
          </p:cNvPr>
          <p:cNvSpPr/>
          <p:nvPr/>
        </p:nvSpPr>
        <p:spPr>
          <a:xfrm>
            <a:off x="12952093" y="19206080"/>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مقدمه</a:t>
            </a:r>
            <a:endParaRPr lang="en-US" sz="8000" dirty="0">
              <a:cs typeface="B Titr" panose="00000700000000000000" pitchFamily="2" charset="-78"/>
            </a:endParaRPr>
          </a:p>
        </p:txBody>
      </p:sp>
      <p:sp>
        <p:nvSpPr>
          <p:cNvPr id="19" name="Rectangle: Rounded Corners 18">
            <a:extLst>
              <a:ext uri="{FF2B5EF4-FFF2-40B4-BE49-F238E27FC236}">
                <a16:creationId xmlns:a16="http://schemas.microsoft.com/office/drawing/2014/main" id="{51BA1E9B-E599-D67D-A292-7CBB901D216A}"/>
              </a:ext>
            </a:extLst>
          </p:cNvPr>
          <p:cNvSpPr/>
          <p:nvPr/>
        </p:nvSpPr>
        <p:spPr>
          <a:xfrm>
            <a:off x="12952093" y="26066119"/>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مواد و روش‌ها</a:t>
            </a:r>
            <a:endParaRPr lang="en-US" sz="8000" dirty="0">
              <a:cs typeface="B Titr" panose="00000700000000000000" pitchFamily="2" charset="-78"/>
            </a:endParaRPr>
          </a:p>
        </p:txBody>
      </p:sp>
      <p:sp>
        <p:nvSpPr>
          <p:cNvPr id="20" name="Rectangle: Rounded Corners 19">
            <a:extLst>
              <a:ext uri="{FF2B5EF4-FFF2-40B4-BE49-F238E27FC236}">
                <a16:creationId xmlns:a16="http://schemas.microsoft.com/office/drawing/2014/main" id="{0DD174B3-604C-8FB8-E5D8-966F1229F590}"/>
              </a:ext>
            </a:extLst>
          </p:cNvPr>
          <p:cNvSpPr/>
          <p:nvPr/>
        </p:nvSpPr>
        <p:spPr>
          <a:xfrm>
            <a:off x="726441" y="29637464"/>
            <a:ext cx="11521440" cy="1325880"/>
          </a:xfrm>
          <a:prstGeom prst="roundRect">
            <a:avLst/>
          </a:prstGeom>
          <a:solidFill>
            <a:srgbClr val="1549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sz="7200" dirty="0">
                <a:cs typeface="B Titr" panose="00000700000000000000" pitchFamily="2" charset="-78"/>
              </a:rPr>
              <a:t>منابع</a:t>
            </a:r>
            <a:endParaRPr lang="en-US" sz="8000" dirty="0">
              <a:cs typeface="B Titr" panose="00000700000000000000" pitchFamily="2" charset="-78"/>
            </a:endParaRPr>
          </a:p>
        </p:txBody>
      </p:sp>
      <p:sp>
        <p:nvSpPr>
          <p:cNvPr id="22" name="TextBox 21">
            <a:extLst>
              <a:ext uri="{FF2B5EF4-FFF2-40B4-BE49-F238E27FC236}">
                <a16:creationId xmlns:a16="http://schemas.microsoft.com/office/drawing/2014/main" id="{4A3042C6-9FEA-9D92-A001-967326533BFE}"/>
              </a:ext>
            </a:extLst>
          </p:cNvPr>
          <p:cNvSpPr txBox="1"/>
          <p:nvPr/>
        </p:nvSpPr>
        <p:spPr>
          <a:xfrm>
            <a:off x="12952093" y="11699632"/>
            <a:ext cx="11521440" cy="7294305"/>
          </a:xfrm>
          <a:prstGeom prst="rect">
            <a:avLst/>
          </a:prstGeom>
          <a:noFill/>
        </p:spPr>
        <p:txBody>
          <a:bodyPr wrap="square" rtlCol="0">
            <a:spAutoFit/>
          </a:bodyPr>
          <a:lstStyle/>
          <a:p>
            <a:pPr algn="just" rtl="1"/>
            <a:r>
              <a:rPr lang="fa-IR" sz="3600" dirty="0"/>
              <a:t>به منظور مقایسه و انتخاب بهترین ژنوتیپ از نظر صفات جوانه‌زنی و شاخص‌های رشد، آزمایشی در قالب طرح کاملاً تصادفی با سه تکرار در آزمایشگاه زراعت دانشکده کشاورزی و منابع طبیعی دانشگاه محقق اردبیلی در سال 1404-1403 انجام شد. تیمار‌ها شامل 12 ژنوتیپ امید بخش عدس (ورزقان 6، ورزقان 7، نیر </a:t>
            </a:r>
            <a:r>
              <a:rPr lang="en-US" sz="3600" dirty="0"/>
              <a:t>D، </a:t>
            </a:r>
            <a:r>
              <a:rPr lang="fa-IR" sz="3600" dirty="0"/>
              <a:t>نیر</a:t>
            </a:r>
            <a:r>
              <a:rPr lang="en-US" sz="3600" dirty="0"/>
              <a:t>C ، </a:t>
            </a:r>
            <a:r>
              <a:rPr lang="fa-IR" sz="3600" dirty="0"/>
              <a:t>بوکان کریم بیگی، نقده مسلمان، خلخال شیخ جانلو، محقرلو، نمین </a:t>
            </a:r>
            <a:r>
              <a:rPr lang="en-US" sz="3600" dirty="0"/>
              <a:t>B، </a:t>
            </a:r>
            <a:r>
              <a:rPr lang="fa-IR" sz="3600" dirty="0"/>
              <a:t>پردیس، بیله‌سوار و سنا) بود. نتایج نشان داد که ژنوتیپ پردیس از درصد جوانه‌زنی بالا و ژنوتیپ نیر </a:t>
            </a:r>
            <a:r>
              <a:rPr lang="en-US" sz="3600" dirty="0"/>
              <a:t>C، </a:t>
            </a:r>
            <a:r>
              <a:rPr lang="fa-IR" sz="3600" dirty="0"/>
              <a:t>به دلیل بنیه بذر پایین </a:t>
            </a:r>
            <a:r>
              <a:rPr lang="fa-IR" sz="3600" dirty="0" smtClean="0"/>
              <a:t>(294/093) </a:t>
            </a:r>
            <a:r>
              <a:rPr lang="fa-IR" sz="3600" dirty="0"/>
              <a:t>از درصد، سرعت جوانه‌زنی و طول ریشه‌چه کمتری برخوردار شد. ژنوتیپ بیله‌سوار به دلیل شاخص بنیه بذر بالا از طول ریشه‌چه بیش‌تر برخوردار شد. همچنین ژنوتیپ بوکان کریم بیش‌ترین وزن خشک گیاهچه (64 میلی‌گرم) و ژنوتیپ سنا کمترین مقدار (41 میلی‌گرم) را دارا بود. بنابراین ژنوتیپ‌های بیله‌سوار، نمین </a:t>
            </a:r>
            <a:r>
              <a:rPr lang="en-US" sz="3600" dirty="0"/>
              <a:t>B، </a:t>
            </a:r>
            <a:r>
              <a:rPr lang="fa-IR" sz="3600" dirty="0"/>
              <a:t>پردیس و </a:t>
            </a:r>
            <a:r>
              <a:rPr lang="fa-IR" sz="3600" dirty="0" smtClean="0"/>
              <a:t>نیر </a:t>
            </a:r>
            <a:r>
              <a:rPr lang="en-US" sz="3600" dirty="0" smtClean="0"/>
              <a:t>D</a:t>
            </a:r>
            <a:r>
              <a:rPr lang="fa-IR" sz="3600" dirty="0" smtClean="0"/>
              <a:t> </a:t>
            </a:r>
            <a:r>
              <a:rPr lang="en-US" sz="3600" dirty="0" smtClean="0"/>
              <a:t> </a:t>
            </a:r>
            <a:r>
              <a:rPr lang="fa-IR" sz="3600" dirty="0"/>
              <a:t>از نظر بنیه بذر و شاخص‌های جوانه‌زنی عملکرد مطلوبی داشتند، در حالی که ژنوتیپ‌های نیر </a:t>
            </a:r>
            <a:r>
              <a:rPr lang="en-US" sz="3600" dirty="0"/>
              <a:t>C، </a:t>
            </a:r>
            <a:r>
              <a:rPr lang="fa-IR" sz="3600" dirty="0"/>
              <a:t>سنا و محقرلو دارای بنیه ضعیف‌تر بودند</a:t>
            </a:r>
            <a:r>
              <a:rPr lang="fa-IR" sz="3600" dirty="0" smtClean="0"/>
              <a:t>.</a:t>
            </a:r>
          </a:p>
        </p:txBody>
      </p:sp>
      <p:sp>
        <p:nvSpPr>
          <p:cNvPr id="24" name="TextBox 23">
            <a:extLst>
              <a:ext uri="{FF2B5EF4-FFF2-40B4-BE49-F238E27FC236}">
                <a16:creationId xmlns:a16="http://schemas.microsoft.com/office/drawing/2014/main" id="{E75F5EC5-5D11-481B-FBB8-0EB51A221D2D}"/>
              </a:ext>
            </a:extLst>
          </p:cNvPr>
          <p:cNvSpPr txBox="1"/>
          <p:nvPr/>
        </p:nvSpPr>
        <p:spPr>
          <a:xfrm>
            <a:off x="12952093" y="27391999"/>
            <a:ext cx="11521440" cy="8402300"/>
          </a:xfrm>
          <a:prstGeom prst="rect">
            <a:avLst/>
          </a:prstGeom>
          <a:noFill/>
        </p:spPr>
        <p:txBody>
          <a:bodyPr wrap="square" rtlCol="0">
            <a:spAutoFit/>
          </a:bodyPr>
          <a:lstStyle/>
          <a:p>
            <a:pPr algn="just" rtl="1"/>
            <a:r>
              <a:rPr lang="fa-IR" sz="3600" dirty="0"/>
              <a:t>به منظور مقایسه و انتخاب بهترین ژنوتیپ از نظر صفات جوانه‌زنی و شاخص‌های رشد، آزمایشی در قالب طرح کاملاً تصادفی با سه تکرار در آزمایشگاه زراعت دانشکده کشاورزی و منابع طبیعی دانشگاه محقق اردبیلی انجام شد. تیمار‌ها شامل 12 ژنوتیپ امید بخش عدس (ورزقان 6، ورزقان 7، نیر </a:t>
            </a:r>
            <a:r>
              <a:rPr lang="en-US" sz="3600" dirty="0"/>
              <a:t>D، </a:t>
            </a:r>
            <a:r>
              <a:rPr lang="fa-IR" sz="3600" dirty="0"/>
              <a:t>نیر</a:t>
            </a:r>
            <a:r>
              <a:rPr lang="en-US" sz="3600" dirty="0"/>
              <a:t>C ، </a:t>
            </a:r>
            <a:r>
              <a:rPr lang="fa-IR" sz="3600" dirty="0"/>
              <a:t>بوکان کریم بیگی، نقده مسلمان، خلخال شیخ جانلو، محقرلو، نمین </a:t>
            </a:r>
            <a:r>
              <a:rPr lang="en-US" sz="3600" dirty="0"/>
              <a:t>B، </a:t>
            </a:r>
            <a:r>
              <a:rPr lang="fa-IR" sz="3600" dirty="0"/>
              <a:t>پردیس، بیله‌سوار و سنا) که از مرکز تحقیقات و آموزش کشاورزی و منابع طبیعی استان اردبیل تهیه و از توده بذر محلی بود. در این تحقیق، تعداد 50  بذر از هر ژنوتیپ درون ظرف کشت قرار گرفت و به ژرمیناتور با دمای 25 درجه‌ی سانتی‌گراد منتقل شد و یک روز پس از کشت، شمارش بذرها سه بار در روز انجام شد و شمارش تا زمانی که تعداد بذور جوانه‌زده ثابت بماند ادامه یافت. </a:t>
            </a:r>
            <a:r>
              <a:rPr lang="fa-IR" sz="3600" dirty="0" smtClean="0"/>
              <a:t>برای </a:t>
            </a:r>
            <a:r>
              <a:rPr lang="fa-IR" sz="3600" dirty="0"/>
              <a:t>محاسبه صفات جوانه‌زنی (درصد و سرعت جوانه‌زنی) از برنامه </a:t>
            </a:r>
            <a:r>
              <a:rPr lang="en-US" sz="3600" dirty="0" err="1" smtClean="0"/>
              <a:t>Germin</a:t>
            </a:r>
            <a:r>
              <a:rPr lang="fa-IR" sz="3600" dirty="0" smtClean="0"/>
              <a:t> </a:t>
            </a:r>
            <a:r>
              <a:rPr lang="en-US" sz="3600" dirty="0" smtClean="0"/>
              <a:t>  </a:t>
            </a:r>
            <a:r>
              <a:rPr lang="fa-IR" sz="3600" dirty="0"/>
              <a:t>استفاده گردید. </a:t>
            </a:r>
            <a:r>
              <a:rPr lang="fa-IR" sz="3600" dirty="0" smtClean="0"/>
              <a:t>برای </a:t>
            </a:r>
            <a:r>
              <a:rPr lang="fa-IR" sz="3600" dirty="0"/>
              <a:t>خشک كردن گياهچه از آون با دماي ٧٢ درجه سانتي‌گراد استفاده شد. براي اندازه‌گيري وزن خشك گياهچه از ترازو با دقت يك هزارم  و طول ریشه‌چه و ساقچه به وسیله خط‌کش اندازه‌گیری گردید. برای محاسبه بنیه بذر از </a:t>
            </a:r>
            <a:r>
              <a:rPr lang="fa-IR" sz="3600" dirty="0" smtClean="0"/>
              <a:t>رابطه</a:t>
            </a:r>
            <a:r>
              <a:rPr lang="en-US" sz="3600" dirty="0" smtClean="0"/>
              <a:t> </a:t>
            </a:r>
            <a:r>
              <a:rPr lang="fa-IR" sz="3600" dirty="0" smtClean="0"/>
              <a:t>(</a:t>
            </a:r>
            <a:r>
              <a:rPr lang="en-US" sz="3600" dirty="0" err="1"/>
              <a:t>Vashisth</a:t>
            </a:r>
            <a:r>
              <a:rPr lang="en-US" sz="3600" dirty="0"/>
              <a:t> </a:t>
            </a:r>
            <a:r>
              <a:rPr lang="en-US" sz="3600" dirty="0" smtClean="0"/>
              <a:t>and </a:t>
            </a:r>
            <a:r>
              <a:rPr lang="en-US" sz="3600" dirty="0" err="1" smtClean="0"/>
              <a:t>Nagarajan</a:t>
            </a:r>
            <a:r>
              <a:rPr lang="en-US" sz="3600" dirty="0" smtClean="0"/>
              <a:t>, 2010</a:t>
            </a:r>
            <a:r>
              <a:rPr lang="fa-IR" sz="3600" dirty="0" smtClean="0"/>
              <a:t>)</a:t>
            </a:r>
            <a:r>
              <a:rPr lang="en-US" sz="3600" dirty="0" smtClean="0"/>
              <a:t> </a:t>
            </a:r>
            <a:r>
              <a:rPr lang="fa-IR" sz="3600" dirty="0" smtClean="0"/>
              <a:t>استفاده </a:t>
            </a:r>
            <a:r>
              <a:rPr lang="fa-IR" sz="3600" dirty="0"/>
              <a:t>گردید. </a:t>
            </a:r>
            <a:endParaRPr lang="fa-IR" sz="3600" dirty="0">
              <a:cs typeface="B Nazanin" panose="00000400000000000000" pitchFamily="2" charset="-78"/>
            </a:endParaRPr>
          </a:p>
        </p:txBody>
      </p:sp>
      <p:sp>
        <p:nvSpPr>
          <p:cNvPr id="26" name="TextBox 25">
            <a:extLst>
              <a:ext uri="{FF2B5EF4-FFF2-40B4-BE49-F238E27FC236}">
                <a16:creationId xmlns:a16="http://schemas.microsoft.com/office/drawing/2014/main" id="{8FF411E3-9FBF-0416-9B5A-0CBCC5AB8E5D}"/>
              </a:ext>
            </a:extLst>
          </p:cNvPr>
          <p:cNvSpPr txBox="1"/>
          <p:nvPr/>
        </p:nvSpPr>
        <p:spPr>
          <a:xfrm>
            <a:off x="726441" y="11699632"/>
            <a:ext cx="11521440" cy="14496276"/>
          </a:xfrm>
          <a:prstGeom prst="rect">
            <a:avLst/>
          </a:prstGeom>
          <a:noFill/>
        </p:spPr>
        <p:txBody>
          <a:bodyPr wrap="square" rtlCol="0">
            <a:spAutoFit/>
          </a:bodyPr>
          <a:lstStyle/>
          <a:p>
            <a:pPr algn="just" rtl="1"/>
            <a:r>
              <a:rPr lang="fa-IR" sz="3600" dirty="0">
                <a:cs typeface="B Nazanin" panose="00000400000000000000" pitchFamily="2" charset="-78"/>
              </a:rPr>
              <a:t>شاخص بنیه بذر یکی از شاخص‌های تعیین کننده کیفیت بذر می‌باشد که از طریق جوانه‌زنی نهایی و طول گیاهچه بر کیفیت بذر تأثیر می‌گذارد. بذر‌هایی که دارای بنیه قوی هستند ضمن داشتن درصد جوانه‌زنی بالا، توانایی تولید گیاهچه قوی را دارند. احمدپور و همکاران (1401) گزارش کردند که در بین ارقام (گچساران، رباط، زیبا، کیمیا و بیله‌سوار) رقم بیله‌سوار در دمای 25 درجه سانتی‌گراد بیش‌ترین بنیه بذر را داشت که با نتایج این تحقیق مطابقت داشت. بذر‌هایی که دارای بنیه قوی هستند ضمن داشتن درصد جوانه‌زنی بالا، توانایی تولید گیاهچه قوی را </a:t>
            </a:r>
            <a:r>
              <a:rPr lang="fa-IR" sz="3600" dirty="0" smtClean="0">
                <a:cs typeface="B Nazanin" panose="00000400000000000000" pitchFamily="2" charset="-78"/>
              </a:rPr>
              <a:t>دارند. </a:t>
            </a:r>
            <a:r>
              <a:rPr lang="fa-IR" sz="3600" dirty="0">
                <a:latin typeface="Times New Roman" panose="02020603050405020304" pitchFamily="18" charset="0"/>
                <a:ea typeface="Calibri" panose="020F0502020204030204" pitchFamily="34" charset="0"/>
              </a:rPr>
              <a:t>ژنوتیپ نیر </a:t>
            </a:r>
            <a:r>
              <a:rPr lang="en-US" sz="3600" dirty="0">
                <a:latin typeface="Times New Roman" panose="02020603050405020304" pitchFamily="18" charset="0"/>
                <a:ea typeface="Calibri" panose="020F0502020204030204" pitchFamily="34" charset="0"/>
              </a:rPr>
              <a:t>C</a:t>
            </a:r>
            <a:r>
              <a:rPr lang="fa-IR" sz="3600" dirty="0">
                <a:latin typeface="Times New Roman" panose="02020603050405020304" pitchFamily="18" charset="0"/>
                <a:ea typeface="Calibri" panose="020F0502020204030204" pitchFamily="34" charset="0"/>
              </a:rPr>
              <a:t> به دلیل بنیه بذر کمتر از سرعت و درصد جوانه‌زنی کمتری برخوردار است. </a:t>
            </a:r>
            <a:r>
              <a:rPr lang="ar-SA" sz="3600" dirty="0">
                <a:latin typeface="Times New Roman" panose="02020603050405020304" pitchFamily="18" charset="0"/>
                <a:ea typeface="Calibri" panose="020F0502020204030204" pitchFamily="34" charset="0"/>
              </a:rPr>
              <a:t>سرعت جوانه‌زني بيانگر سرعت خروج ريشه‌چه از بذر بوده و با گونه گياهي و تركيبات موجود در بذر ارتباط نزديكي </a:t>
            </a:r>
            <a:r>
              <a:rPr lang="ar-SA" sz="3600" dirty="0" smtClean="0">
                <a:latin typeface="Times New Roman" panose="02020603050405020304" pitchFamily="18" charset="0"/>
                <a:ea typeface="Calibri" panose="020F0502020204030204" pitchFamily="34" charset="0"/>
              </a:rPr>
              <a:t>دارد</a:t>
            </a:r>
            <a:r>
              <a:rPr lang="fa-IR" sz="3600" dirty="0">
                <a:latin typeface="Times New Roman" panose="02020603050405020304" pitchFamily="18" charset="0"/>
                <a:ea typeface="Calibri" panose="020F0502020204030204" pitchFamily="34" charset="0"/>
              </a:rPr>
              <a:t>. بذرها بر اساس شرایط نگهداری، دارای بنیه متفاوتی هستند و بنیه بذر به طور مستقیم بر طول گیاهچه تأثیر می‌گذارد </a:t>
            </a:r>
            <a:r>
              <a:rPr lang="fa-IR" sz="3600" dirty="0" smtClean="0">
                <a:latin typeface="Times New Roman" panose="02020603050405020304" pitchFamily="18" charset="0"/>
                <a:ea typeface="Calibri" panose="020F0502020204030204" pitchFamily="34" charset="0"/>
              </a:rPr>
              <a:t>(</a:t>
            </a:r>
            <a:r>
              <a:rPr lang="en-US" sz="3600" dirty="0">
                <a:latin typeface="Times New Roman" panose="02020603050405020304" pitchFamily="18" charset="0"/>
                <a:ea typeface="Calibri" panose="020F0502020204030204" pitchFamily="34" charset="0"/>
              </a:rPr>
              <a:t>Martin et al., 1988</a:t>
            </a:r>
            <a:r>
              <a:rPr lang="fa-IR" sz="3600" dirty="0" smtClean="0">
                <a:latin typeface="Times New Roman" panose="02020603050405020304" pitchFamily="18" charset="0"/>
                <a:ea typeface="Calibri" panose="020F0502020204030204" pitchFamily="34" charset="0"/>
              </a:rPr>
              <a:t>). </a:t>
            </a:r>
            <a:r>
              <a:rPr lang="fa-IR" sz="3600" dirty="0">
                <a:latin typeface="Calibri" panose="020F0502020204030204" pitchFamily="34" charset="0"/>
                <a:ea typeface="Calibri" panose="020F0502020204030204" pitchFamily="34" charset="0"/>
              </a:rPr>
              <a:t>یکی از بهترین معیار‌های قوه نامیه (بنیه بذر) برای پیش بینی استقرار بوته در مزرعه، ارزیابی وزن خشک می‌باشد (</a:t>
            </a:r>
            <a:r>
              <a:rPr lang="en-US" sz="3600" dirty="0">
                <a:latin typeface="Times New Roman" panose="02020603050405020304" pitchFamily="18" charset="0"/>
                <a:ea typeface="Calibri" panose="020F0502020204030204" pitchFamily="34" charset="0"/>
              </a:rPr>
              <a:t>Steiner </a:t>
            </a:r>
            <a:r>
              <a:rPr lang="en-US" sz="3600" i="1" dirty="0">
                <a:latin typeface="Times New Roman" panose="02020603050405020304" pitchFamily="18" charset="0"/>
                <a:ea typeface="Calibri" panose="020F0502020204030204" pitchFamily="34" charset="0"/>
              </a:rPr>
              <a:t>et al</a:t>
            </a:r>
            <a:r>
              <a:rPr lang="en-US" sz="3600" dirty="0">
                <a:latin typeface="Times New Roman" panose="02020603050405020304" pitchFamily="18" charset="0"/>
                <a:ea typeface="Calibri" panose="020F0502020204030204" pitchFamily="34" charset="0"/>
              </a:rPr>
              <a:t>., 1998</a:t>
            </a:r>
            <a:r>
              <a:rPr lang="fa-IR" sz="3600" dirty="0">
                <a:latin typeface="Calibri" panose="020F0502020204030204" pitchFamily="34" charset="0"/>
                <a:ea typeface="Calibri" panose="020F0502020204030204" pitchFamily="34" charset="0"/>
              </a:rPr>
              <a:t>). تعامل پیچیده بین عوامل محیطی و ژنتیکی، سبب تفاوت وزن خشک گیاهچه در ارقام مختلف یک گیاه می‌شود. </a:t>
            </a:r>
            <a:endParaRPr lang="fa-IR" sz="3600" dirty="0" smtClean="0">
              <a:latin typeface="Calibri" panose="020F0502020204030204" pitchFamily="34" charset="0"/>
              <a:ea typeface="Calibri" panose="020F0502020204030204" pitchFamily="34" charset="0"/>
            </a:endParaRPr>
          </a:p>
          <a:p>
            <a:pPr algn="just" rtl="1"/>
            <a:r>
              <a:rPr lang="fa-IR" sz="3600" dirty="0" smtClean="0">
                <a:latin typeface="Calibri" panose="020F0502020204030204" pitchFamily="34" charset="0"/>
                <a:ea typeface="Calibri" panose="020F0502020204030204" pitchFamily="34" charset="0"/>
              </a:rPr>
              <a:t>طبق </a:t>
            </a:r>
            <a:r>
              <a:rPr lang="fa-IR" sz="3600" dirty="0">
                <a:latin typeface="Calibri" panose="020F0502020204030204" pitchFamily="34" charset="0"/>
                <a:ea typeface="Calibri" panose="020F0502020204030204" pitchFamily="34" charset="0"/>
              </a:rPr>
              <a:t>نتایج به دست آمده می‌توان نتیجه گرفت که بنیه بذر با درصد، سرعت و طول گیاهچه رابطه مستقیمی دارد بذر‌هایی با بنیه بالا، از درصد و سرعت جوانه‌زنی بیشتری بر خوردار هستند. ژنوتیپ پردیس از درصد جوانه‌زنی بالایی برخوردار و ژنوتیپ نیر </a:t>
            </a:r>
            <a:r>
              <a:rPr lang="en-US" sz="3600" dirty="0">
                <a:latin typeface="Calibri" panose="020F0502020204030204" pitchFamily="34" charset="0"/>
                <a:ea typeface="Calibri" panose="020F0502020204030204" pitchFamily="34" charset="0"/>
              </a:rPr>
              <a:t>C، </a:t>
            </a:r>
            <a:r>
              <a:rPr lang="fa-IR" sz="3600" dirty="0">
                <a:latin typeface="Calibri" panose="020F0502020204030204" pitchFamily="34" charset="0"/>
                <a:ea typeface="Calibri" panose="020F0502020204030204" pitchFamily="34" charset="0"/>
              </a:rPr>
              <a:t>به دلیل بنیه بذر پایین از درصد، سرعت جوانه‌زنی و طول ریشه‌چه کمتری برخوردار شد. ژنوتیپ بیله‌سوار به دلیل شاخص بنیه بذر بالا از طول ریشه‌چه بیش‌تر برخوردار شد. همچنین ژنوتیپ بوکان کریم بیگی بیش‌ترین وزن خشک گیاهچه و ژنوتیپ سنا کمترین مقدار را دارا بود. با وجود پایین بودن بنیه و شاخص‌های جوانه‌زنی در ژنوتیپ امید بخش </a:t>
            </a:r>
            <a:r>
              <a:rPr lang="en-US" sz="3600" dirty="0">
                <a:latin typeface="Calibri" panose="020F0502020204030204" pitchFamily="34" charset="0"/>
                <a:ea typeface="Calibri" panose="020F0502020204030204" pitchFamily="34" charset="0"/>
              </a:rPr>
              <a:t>C، </a:t>
            </a:r>
            <a:r>
              <a:rPr lang="fa-IR" sz="3600" dirty="0">
                <a:latin typeface="Calibri" panose="020F0502020204030204" pitchFamily="34" charset="0"/>
                <a:ea typeface="Calibri" panose="020F0502020204030204" pitchFamily="34" charset="0"/>
              </a:rPr>
              <a:t>نمی‌توان به طور کامل از معرفی این رقم چشم پوشی کرد زیرا مقایسه جوانه‌زنی نمی‌تواند دلیل خوبی برای رد این ژنوتیپ باشد و باید بررسی‌ صفات </a:t>
            </a:r>
            <a:r>
              <a:rPr lang="fa-IR" sz="3600" dirty="0" smtClean="0">
                <a:latin typeface="Calibri" panose="020F0502020204030204" pitchFamily="34" charset="0"/>
                <a:ea typeface="Calibri" panose="020F0502020204030204" pitchFamily="34" charset="0"/>
              </a:rPr>
              <a:t>مورفولوژیکی</a:t>
            </a:r>
            <a:r>
              <a:rPr lang="fa-IR" sz="3600" dirty="0">
                <a:latin typeface="Calibri" panose="020F0502020204030204" pitchFamily="34" charset="0"/>
                <a:ea typeface="Calibri" panose="020F0502020204030204" pitchFamily="34" charset="0"/>
              </a:rPr>
              <a:t>، بیوشیمیایی و شاخص عملکرد در مرحله گلخانه و مزرعه انجام شود. </a:t>
            </a:r>
            <a:endParaRPr lang="fa-IR" sz="3600" dirty="0"/>
          </a:p>
        </p:txBody>
      </p:sp>
      <p:sp>
        <p:nvSpPr>
          <p:cNvPr id="2" name="TextBox 1">
            <a:extLst>
              <a:ext uri="{FF2B5EF4-FFF2-40B4-BE49-F238E27FC236}">
                <a16:creationId xmlns:a16="http://schemas.microsoft.com/office/drawing/2014/main" id="{61B6C762-183D-8D46-6B2E-D77D9D8D714B}"/>
              </a:ext>
            </a:extLst>
          </p:cNvPr>
          <p:cNvSpPr txBox="1"/>
          <p:nvPr/>
        </p:nvSpPr>
        <p:spPr>
          <a:xfrm>
            <a:off x="726441" y="31240133"/>
            <a:ext cx="11521440" cy="4524315"/>
          </a:xfrm>
          <a:prstGeom prst="rect">
            <a:avLst/>
          </a:prstGeom>
          <a:noFill/>
        </p:spPr>
        <p:txBody>
          <a:bodyPr wrap="square" rtlCol="0">
            <a:spAutoFit/>
          </a:bodyPr>
          <a:lstStyle/>
          <a:p>
            <a:pPr algn="just" rtl="1"/>
            <a:r>
              <a:rPr lang="fa-IR" sz="3600" dirty="0">
                <a:cs typeface="B Nazanin" panose="00000400000000000000" pitchFamily="2" charset="-78"/>
              </a:rPr>
              <a:t>احمدپور، ر. قلاوند، ر. حسین‌زاده، س. و آرمند، ن. 1401. تعيين بهترين دما در جوانه‌زني ارقام گياه عدس جهت كشت پاييزه در استان خوزستان. يافته‌هاي نوين در علوم زيستي. 9(4): 307-316. </a:t>
            </a:r>
            <a:r>
              <a:rPr lang="en-US" sz="3600" dirty="0" err="1">
                <a:cs typeface="B Nazanin" panose="00000400000000000000" pitchFamily="2" charset="-78"/>
              </a:rPr>
              <a:t>doi</a:t>
            </a:r>
            <a:r>
              <a:rPr lang="en-US" sz="3600" dirty="0">
                <a:cs typeface="B Nazanin" panose="00000400000000000000" pitchFamily="2" charset="-78"/>
              </a:rPr>
              <a:t>: 10.29252/nbr.9.4.307</a:t>
            </a:r>
          </a:p>
          <a:p>
            <a:pPr algn="just" rtl="1"/>
            <a:r>
              <a:rPr lang="fa-IR" sz="3600" dirty="0">
                <a:cs typeface="B Nazanin" panose="00000400000000000000" pitchFamily="2" charset="-78"/>
              </a:rPr>
              <a:t>آذری، س. ج. پارسا، م. نظامی، ا. توکل افشاری، ر. و نباتی، ج. 1399. ارزيابی تأثیر پرايمینگ و مدت آن بر خصوصیات جوانه‌زنی دو ژنوتیپ عدس (</a:t>
            </a:r>
            <a:r>
              <a:rPr lang="en-US" sz="3600" dirty="0">
                <a:cs typeface="B Nazanin" panose="00000400000000000000" pitchFamily="2" charset="-78"/>
              </a:rPr>
              <a:t>Lens </a:t>
            </a:r>
            <a:r>
              <a:rPr lang="en-US" sz="3600" dirty="0" err="1">
                <a:cs typeface="B Nazanin" panose="00000400000000000000" pitchFamily="2" charset="-78"/>
              </a:rPr>
              <a:t>culinaris</a:t>
            </a:r>
            <a:r>
              <a:rPr lang="en-US" sz="3600" dirty="0">
                <a:cs typeface="B Nazanin" panose="00000400000000000000" pitchFamily="2" charset="-78"/>
              </a:rPr>
              <a:t> Medic.) </a:t>
            </a:r>
            <a:r>
              <a:rPr lang="fa-IR" sz="3600" dirty="0">
                <a:cs typeface="B Nazanin" panose="00000400000000000000" pitchFamily="2" charset="-78"/>
              </a:rPr>
              <a:t>در شرايط آزمايشگاهی. پژوهش‌هاي حبوبات ايران. 11(1): 176-186. </a:t>
            </a:r>
            <a:r>
              <a:rPr lang="en-US" sz="3600" dirty="0" err="1">
                <a:cs typeface="B Nazanin" panose="00000400000000000000" pitchFamily="2" charset="-78"/>
              </a:rPr>
              <a:t>doi</a:t>
            </a:r>
            <a:r>
              <a:rPr lang="en-US" sz="3600" dirty="0">
                <a:cs typeface="B Nazanin" panose="00000400000000000000" pitchFamily="2" charset="-78"/>
              </a:rPr>
              <a:t>: 10.22067/ijpr.v11i1.72920.</a:t>
            </a:r>
          </a:p>
          <a:p>
            <a:pPr algn="just" rtl="1"/>
            <a:endParaRPr lang="fa-IR" sz="3600" dirty="0">
              <a:cs typeface="B Nazanin" panose="00000400000000000000" pitchFamily="2" charset="-78"/>
            </a:endParaRPr>
          </a:p>
        </p:txBody>
      </p:sp>
      <p:sp>
        <p:nvSpPr>
          <p:cNvPr id="5" name="TextBox 4">
            <a:extLst>
              <a:ext uri="{FF2B5EF4-FFF2-40B4-BE49-F238E27FC236}">
                <a16:creationId xmlns:a16="http://schemas.microsoft.com/office/drawing/2014/main" id="{A992D7B7-4F48-B84E-AB36-1CB491FF5FC0}"/>
              </a:ext>
            </a:extLst>
          </p:cNvPr>
          <p:cNvSpPr txBox="1"/>
          <p:nvPr/>
        </p:nvSpPr>
        <p:spPr>
          <a:xfrm>
            <a:off x="12952093" y="20759883"/>
            <a:ext cx="11521440" cy="5078313"/>
          </a:xfrm>
          <a:prstGeom prst="rect">
            <a:avLst/>
          </a:prstGeom>
          <a:noFill/>
        </p:spPr>
        <p:txBody>
          <a:bodyPr wrap="square" rtlCol="0">
            <a:spAutoFit/>
          </a:bodyPr>
          <a:lstStyle/>
          <a:p>
            <a:pPr algn="just" rtl="1"/>
            <a:r>
              <a:rPr lang="fa-IR" sz="3600" dirty="0"/>
              <a:t>گیاه زراعی </a:t>
            </a:r>
            <a:r>
              <a:rPr lang="fa-IR" sz="3600" dirty="0" smtClean="0"/>
              <a:t>عدس (</a:t>
            </a:r>
            <a:r>
              <a:rPr lang="en-US" sz="3600" dirty="0"/>
              <a:t>Lens </a:t>
            </a:r>
            <a:r>
              <a:rPr lang="en-US" sz="3600" dirty="0" err="1"/>
              <a:t>culinaris</a:t>
            </a:r>
            <a:r>
              <a:rPr lang="en-US" sz="3600" dirty="0"/>
              <a:t> </a:t>
            </a:r>
            <a:r>
              <a:rPr lang="en-US" sz="3600" dirty="0" err="1"/>
              <a:t>Medik</a:t>
            </a:r>
            <a:r>
              <a:rPr lang="fa-IR" sz="3600" dirty="0" smtClean="0"/>
              <a:t>) بعد </a:t>
            </a:r>
            <a:r>
              <a:rPr lang="fa-IR" sz="3600" dirty="0"/>
              <a:t>از </a:t>
            </a:r>
            <a:r>
              <a:rPr lang="fa-IR" sz="3600" dirty="0" smtClean="0"/>
              <a:t>نخود (</a:t>
            </a:r>
            <a:r>
              <a:rPr lang="en-US" sz="3600" dirty="0" err="1"/>
              <a:t>Cicer</a:t>
            </a:r>
            <a:r>
              <a:rPr lang="en-US" sz="3600" dirty="0"/>
              <a:t> </a:t>
            </a:r>
            <a:r>
              <a:rPr lang="en-US" sz="3600" dirty="0" err="1"/>
              <a:t>ariethinum</a:t>
            </a:r>
            <a:r>
              <a:rPr lang="en-US" sz="3600" dirty="0"/>
              <a:t> </a:t>
            </a:r>
            <a:r>
              <a:rPr lang="en-US" sz="3600" dirty="0" smtClean="0"/>
              <a:t>L</a:t>
            </a:r>
            <a:r>
              <a:rPr lang="fa-IR" sz="3600" dirty="0" smtClean="0"/>
              <a:t>) از </a:t>
            </a:r>
            <a:r>
              <a:rPr lang="fa-IR" sz="3600" dirty="0"/>
              <a:t>نظر سطح کشت در کشور در جایگاه دوم قرار گرفته و حدود </a:t>
            </a:r>
            <a:r>
              <a:rPr lang="fa-IR" sz="3600" dirty="0" smtClean="0"/>
              <a:t>132/34 </a:t>
            </a:r>
            <a:r>
              <a:rPr lang="fa-IR" sz="3600" dirty="0"/>
              <a:t>هزار هکتار سطح کشت را به خود اختصاص داده و بیش از 90 درصد سطح زیر کشت آن نیز متعلق به اراضی دیم </a:t>
            </a:r>
            <a:r>
              <a:rPr lang="fa-IR" sz="3600" dirty="0" smtClean="0"/>
              <a:t>می‌باشد (</a:t>
            </a:r>
            <a:r>
              <a:rPr lang="en-US" sz="3600" dirty="0"/>
              <a:t>FAOSTAT, 2022</a:t>
            </a:r>
            <a:r>
              <a:rPr lang="fa-IR" sz="3600" dirty="0" smtClean="0"/>
              <a:t>). </a:t>
            </a:r>
          </a:p>
          <a:p>
            <a:pPr algn="just" rtl="1"/>
            <a:r>
              <a:rPr lang="fa-IR" sz="3600" dirty="0"/>
              <a:t>ژنوتیپ امیدبخش به عنوان نامزد معرفی رقم جدید و یا استفاده در اصلاح نباتات در نظر گرفته می‌شود. ژنوتیپ‌های امیدبخش یک ژنوتیپ برتر ولی در مرحله آزمایش است که اگر برتری آن در مکان و زمان‌های مختلف ثابت گردد، به عنوان رقم تجاری معرفی خواهد شد. هدف از انجام این تحقیق، مقایسه و انتخاب ژنوتیپ برتر عدس از نظر شاخص‌های جوانه‌زنی در شرایط آزمایشگاهی </a:t>
            </a:r>
            <a:r>
              <a:rPr lang="fa-IR" sz="3600" dirty="0" smtClean="0"/>
              <a:t>بود.</a:t>
            </a:r>
            <a:endParaRPr lang="fa-IR" sz="3600" dirty="0"/>
          </a:p>
        </p:txBody>
      </p:sp>
    </p:spTree>
    <p:extLst>
      <p:ext uri="{BB962C8B-B14F-4D97-AF65-F5344CB8AC3E}">
        <p14:creationId xmlns:p14="http://schemas.microsoft.com/office/powerpoint/2010/main" val="5388574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
      <a:majorFont>
        <a:latin typeface="Times New Roman"/>
        <a:ea typeface=""/>
        <a:cs typeface="B Titr"/>
      </a:majorFont>
      <a:minorFont>
        <a:latin typeface="Times New Roman"/>
        <a:ea typeface=""/>
        <a:cs typeface="B Nazani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192</TotalTime>
  <Words>1152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 Nazanin</vt:lpstr>
      <vt:lpstr>B Titr</vt:lpstr>
      <vt:lpstr>B Zar</vt:lpstr>
      <vt:lpstr>Calibri</vt:lpstr>
      <vt:lpstr>CIDFont+F3</vt:lpstr>
      <vt:lpstr>Tahoma</vt:lpstr>
      <vt:lpstr>Times New Roman</vt:lpstr>
      <vt:lpstr>Times New Roman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Meyssam Masoudi</dc:creator>
  <cp:lastModifiedBy>RaSa</cp:lastModifiedBy>
  <cp:revision>18</cp:revision>
  <dcterms:created xsi:type="dcterms:W3CDTF">2025-02-09T22:59:11Z</dcterms:created>
  <dcterms:modified xsi:type="dcterms:W3CDTF">2026-01-20T08:58:18Z</dcterms:modified>
</cp:coreProperties>
</file>