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3"/>
  </p:handoutMasterIdLst>
  <p:sldIdLst>
    <p:sldId id="256" r:id="rId2"/>
  </p:sldIdLst>
  <p:sldSz cx="25199975" cy="3599973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54922"/>
    <a:srgbClr val="FEFEFE"/>
    <a:srgbClr val="B8C6B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30" d="100"/>
          <a:sy n="30" d="100"/>
        </p:scale>
        <p:origin x="150" y="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7" d="100"/>
          <a:sy n="57" d="100"/>
        </p:scale>
        <p:origin x="1782" y="4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77AF04-92A9-4555-BD57-A5EFA1656913}" type="datetimeFigureOut">
              <a:rPr lang="en-US" smtClean="0"/>
              <a:t>12/20/2025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170315-F928-4C35-917B-E17DE24420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867063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89998" y="5891626"/>
            <a:ext cx="21419979" cy="12533242"/>
          </a:xfrm>
        </p:spPr>
        <p:txBody>
          <a:bodyPr anchor="b"/>
          <a:lstStyle>
            <a:lvl1pPr algn="ctr">
              <a:defRPr sz="1653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149997" y="18908198"/>
            <a:ext cx="18899981" cy="8691601"/>
          </a:xfrm>
        </p:spPr>
        <p:txBody>
          <a:bodyPr/>
          <a:lstStyle>
            <a:lvl1pPr marL="0" indent="0" algn="ctr">
              <a:buNone/>
              <a:defRPr sz="6614"/>
            </a:lvl1pPr>
            <a:lvl2pPr marL="1259997" indent="0" algn="ctr">
              <a:buNone/>
              <a:defRPr sz="5512"/>
            </a:lvl2pPr>
            <a:lvl3pPr marL="2519995" indent="0" algn="ctr">
              <a:buNone/>
              <a:defRPr sz="4961"/>
            </a:lvl3pPr>
            <a:lvl4pPr marL="3779992" indent="0" algn="ctr">
              <a:buNone/>
              <a:defRPr sz="4409"/>
            </a:lvl4pPr>
            <a:lvl5pPr marL="5039990" indent="0" algn="ctr">
              <a:buNone/>
              <a:defRPr sz="4409"/>
            </a:lvl5pPr>
            <a:lvl6pPr marL="6299987" indent="0" algn="ctr">
              <a:buNone/>
              <a:defRPr sz="4409"/>
            </a:lvl6pPr>
            <a:lvl7pPr marL="7559985" indent="0" algn="ctr">
              <a:buNone/>
              <a:defRPr sz="4409"/>
            </a:lvl7pPr>
            <a:lvl8pPr marL="8819982" indent="0" algn="ctr">
              <a:buNone/>
              <a:defRPr sz="4409"/>
            </a:lvl8pPr>
            <a:lvl9pPr marL="10079980" indent="0" algn="ctr">
              <a:buNone/>
              <a:defRPr sz="4409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CB8CE-6D5B-495D-9BAF-08C231040097}" type="datetimeFigureOut">
              <a:rPr lang="en-US" smtClean="0"/>
              <a:t>12/20/2025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44FDA-D858-4BBD-80BB-249AFE0948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43333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CB8CE-6D5B-495D-9BAF-08C231040097}" type="datetimeFigureOut">
              <a:rPr lang="en-US" smtClean="0"/>
              <a:t>12/20/2025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44FDA-D858-4BBD-80BB-249AFE0948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69637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8033733" y="1916653"/>
            <a:ext cx="5433745" cy="3050811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732500" y="1916653"/>
            <a:ext cx="15986234" cy="3050811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CB8CE-6D5B-495D-9BAF-08C231040097}" type="datetimeFigureOut">
              <a:rPr lang="en-US" smtClean="0"/>
              <a:t>12/20/2025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44FDA-D858-4BBD-80BB-249AFE0948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67821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CB8CE-6D5B-495D-9BAF-08C231040097}" type="datetimeFigureOut">
              <a:rPr lang="en-US" smtClean="0"/>
              <a:t>12/20/2025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44FDA-D858-4BBD-80BB-249AFE0948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81989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19375" y="8974945"/>
            <a:ext cx="21734978" cy="14974888"/>
          </a:xfrm>
        </p:spPr>
        <p:txBody>
          <a:bodyPr anchor="b"/>
          <a:lstStyle>
            <a:lvl1pPr>
              <a:defRPr sz="1653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19375" y="24091502"/>
            <a:ext cx="21734978" cy="7874940"/>
          </a:xfrm>
        </p:spPr>
        <p:txBody>
          <a:bodyPr/>
          <a:lstStyle>
            <a:lvl1pPr marL="0" indent="0">
              <a:buNone/>
              <a:defRPr sz="6614">
                <a:solidFill>
                  <a:schemeClr val="tx1"/>
                </a:solidFill>
              </a:defRPr>
            </a:lvl1pPr>
            <a:lvl2pPr marL="1259997" indent="0">
              <a:buNone/>
              <a:defRPr sz="5512">
                <a:solidFill>
                  <a:schemeClr val="tx1">
                    <a:tint val="75000"/>
                  </a:schemeClr>
                </a:solidFill>
              </a:defRPr>
            </a:lvl2pPr>
            <a:lvl3pPr marL="2519995" indent="0">
              <a:buNone/>
              <a:defRPr sz="4961">
                <a:solidFill>
                  <a:schemeClr val="tx1">
                    <a:tint val="75000"/>
                  </a:schemeClr>
                </a:solidFill>
              </a:defRPr>
            </a:lvl3pPr>
            <a:lvl4pPr marL="3779992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4pPr>
            <a:lvl5pPr marL="5039990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5pPr>
            <a:lvl6pPr marL="6299987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6pPr>
            <a:lvl7pPr marL="7559985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7pPr>
            <a:lvl8pPr marL="8819982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8pPr>
            <a:lvl9pPr marL="10079980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CB8CE-6D5B-495D-9BAF-08C231040097}" type="datetimeFigureOut">
              <a:rPr lang="en-US" smtClean="0"/>
              <a:t>12/20/2025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44FDA-D858-4BBD-80BB-249AFE0948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99315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32498" y="9583264"/>
            <a:ext cx="10709989" cy="2284150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757488" y="9583264"/>
            <a:ext cx="10709989" cy="2284150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CB8CE-6D5B-495D-9BAF-08C231040097}" type="datetimeFigureOut">
              <a:rPr lang="en-US" smtClean="0"/>
              <a:t>12/20/2025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44FDA-D858-4BBD-80BB-249AFE0948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81060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5781" y="1916661"/>
            <a:ext cx="21734978" cy="695828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35783" y="8824938"/>
            <a:ext cx="10660769" cy="4324966"/>
          </a:xfrm>
        </p:spPr>
        <p:txBody>
          <a:bodyPr anchor="b"/>
          <a:lstStyle>
            <a:lvl1pPr marL="0" indent="0">
              <a:buNone/>
              <a:defRPr sz="6614" b="1"/>
            </a:lvl1pPr>
            <a:lvl2pPr marL="1259997" indent="0">
              <a:buNone/>
              <a:defRPr sz="5512" b="1"/>
            </a:lvl2pPr>
            <a:lvl3pPr marL="2519995" indent="0">
              <a:buNone/>
              <a:defRPr sz="4961" b="1"/>
            </a:lvl3pPr>
            <a:lvl4pPr marL="3779992" indent="0">
              <a:buNone/>
              <a:defRPr sz="4409" b="1"/>
            </a:lvl4pPr>
            <a:lvl5pPr marL="5039990" indent="0">
              <a:buNone/>
              <a:defRPr sz="4409" b="1"/>
            </a:lvl5pPr>
            <a:lvl6pPr marL="6299987" indent="0">
              <a:buNone/>
              <a:defRPr sz="4409" b="1"/>
            </a:lvl6pPr>
            <a:lvl7pPr marL="7559985" indent="0">
              <a:buNone/>
              <a:defRPr sz="4409" b="1"/>
            </a:lvl7pPr>
            <a:lvl8pPr marL="8819982" indent="0">
              <a:buNone/>
              <a:defRPr sz="4409" b="1"/>
            </a:lvl8pPr>
            <a:lvl9pPr marL="10079980" indent="0">
              <a:buNone/>
              <a:defRPr sz="440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735783" y="13149904"/>
            <a:ext cx="10660769" cy="1934152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2757489" y="8824938"/>
            <a:ext cx="10713272" cy="4324966"/>
          </a:xfrm>
        </p:spPr>
        <p:txBody>
          <a:bodyPr anchor="b"/>
          <a:lstStyle>
            <a:lvl1pPr marL="0" indent="0">
              <a:buNone/>
              <a:defRPr sz="6614" b="1"/>
            </a:lvl1pPr>
            <a:lvl2pPr marL="1259997" indent="0">
              <a:buNone/>
              <a:defRPr sz="5512" b="1"/>
            </a:lvl2pPr>
            <a:lvl3pPr marL="2519995" indent="0">
              <a:buNone/>
              <a:defRPr sz="4961" b="1"/>
            </a:lvl3pPr>
            <a:lvl4pPr marL="3779992" indent="0">
              <a:buNone/>
              <a:defRPr sz="4409" b="1"/>
            </a:lvl4pPr>
            <a:lvl5pPr marL="5039990" indent="0">
              <a:buNone/>
              <a:defRPr sz="4409" b="1"/>
            </a:lvl5pPr>
            <a:lvl6pPr marL="6299987" indent="0">
              <a:buNone/>
              <a:defRPr sz="4409" b="1"/>
            </a:lvl6pPr>
            <a:lvl7pPr marL="7559985" indent="0">
              <a:buNone/>
              <a:defRPr sz="4409" b="1"/>
            </a:lvl7pPr>
            <a:lvl8pPr marL="8819982" indent="0">
              <a:buNone/>
              <a:defRPr sz="4409" b="1"/>
            </a:lvl8pPr>
            <a:lvl9pPr marL="10079980" indent="0">
              <a:buNone/>
              <a:defRPr sz="440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2757489" y="13149904"/>
            <a:ext cx="10713272" cy="1934152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CB8CE-6D5B-495D-9BAF-08C231040097}" type="datetimeFigureOut">
              <a:rPr lang="en-US" smtClean="0"/>
              <a:t>12/20/2025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44FDA-D858-4BBD-80BB-249AFE0948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14426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CB8CE-6D5B-495D-9BAF-08C231040097}" type="datetimeFigureOut">
              <a:rPr lang="en-US" smtClean="0"/>
              <a:t>12/20/2025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44FDA-D858-4BBD-80BB-249AFE0948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71725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CB8CE-6D5B-495D-9BAF-08C231040097}" type="datetimeFigureOut">
              <a:rPr lang="en-US" smtClean="0"/>
              <a:t>12/20/2025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44FDA-D858-4BBD-80BB-249AFE0948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95472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5780" y="2399982"/>
            <a:ext cx="8127648" cy="8399939"/>
          </a:xfrm>
        </p:spPr>
        <p:txBody>
          <a:bodyPr anchor="b"/>
          <a:lstStyle>
            <a:lvl1pPr>
              <a:defRPr sz="881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13272" y="5183304"/>
            <a:ext cx="12757487" cy="25583147"/>
          </a:xfrm>
        </p:spPr>
        <p:txBody>
          <a:bodyPr/>
          <a:lstStyle>
            <a:lvl1pPr>
              <a:defRPr sz="8819"/>
            </a:lvl1pPr>
            <a:lvl2pPr>
              <a:defRPr sz="7717"/>
            </a:lvl2pPr>
            <a:lvl3pPr>
              <a:defRPr sz="6614"/>
            </a:lvl3pPr>
            <a:lvl4pPr>
              <a:defRPr sz="5512"/>
            </a:lvl4pPr>
            <a:lvl5pPr>
              <a:defRPr sz="5512"/>
            </a:lvl5pPr>
            <a:lvl6pPr>
              <a:defRPr sz="5512"/>
            </a:lvl6pPr>
            <a:lvl7pPr>
              <a:defRPr sz="5512"/>
            </a:lvl7pPr>
            <a:lvl8pPr>
              <a:defRPr sz="5512"/>
            </a:lvl8pPr>
            <a:lvl9pPr>
              <a:defRPr sz="5512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35780" y="10799922"/>
            <a:ext cx="8127648" cy="20008190"/>
          </a:xfrm>
        </p:spPr>
        <p:txBody>
          <a:bodyPr/>
          <a:lstStyle>
            <a:lvl1pPr marL="0" indent="0">
              <a:buNone/>
              <a:defRPr sz="4409"/>
            </a:lvl1pPr>
            <a:lvl2pPr marL="1259997" indent="0">
              <a:buNone/>
              <a:defRPr sz="3858"/>
            </a:lvl2pPr>
            <a:lvl3pPr marL="2519995" indent="0">
              <a:buNone/>
              <a:defRPr sz="3307"/>
            </a:lvl3pPr>
            <a:lvl4pPr marL="3779992" indent="0">
              <a:buNone/>
              <a:defRPr sz="2756"/>
            </a:lvl4pPr>
            <a:lvl5pPr marL="5039990" indent="0">
              <a:buNone/>
              <a:defRPr sz="2756"/>
            </a:lvl5pPr>
            <a:lvl6pPr marL="6299987" indent="0">
              <a:buNone/>
              <a:defRPr sz="2756"/>
            </a:lvl6pPr>
            <a:lvl7pPr marL="7559985" indent="0">
              <a:buNone/>
              <a:defRPr sz="2756"/>
            </a:lvl7pPr>
            <a:lvl8pPr marL="8819982" indent="0">
              <a:buNone/>
              <a:defRPr sz="2756"/>
            </a:lvl8pPr>
            <a:lvl9pPr marL="10079980" indent="0">
              <a:buNone/>
              <a:defRPr sz="2756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CB8CE-6D5B-495D-9BAF-08C231040097}" type="datetimeFigureOut">
              <a:rPr lang="en-US" smtClean="0"/>
              <a:t>12/20/2025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44FDA-D858-4BBD-80BB-249AFE0948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55102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5780" y="2399982"/>
            <a:ext cx="8127648" cy="8399939"/>
          </a:xfrm>
        </p:spPr>
        <p:txBody>
          <a:bodyPr anchor="b"/>
          <a:lstStyle>
            <a:lvl1pPr>
              <a:defRPr sz="881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713272" y="5183304"/>
            <a:ext cx="12757487" cy="25583147"/>
          </a:xfrm>
        </p:spPr>
        <p:txBody>
          <a:bodyPr anchor="t"/>
          <a:lstStyle>
            <a:lvl1pPr marL="0" indent="0">
              <a:buNone/>
              <a:defRPr sz="8819"/>
            </a:lvl1pPr>
            <a:lvl2pPr marL="1259997" indent="0">
              <a:buNone/>
              <a:defRPr sz="7717"/>
            </a:lvl2pPr>
            <a:lvl3pPr marL="2519995" indent="0">
              <a:buNone/>
              <a:defRPr sz="6614"/>
            </a:lvl3pPr>
            <a:lvl4pPr marL="3779992" indent="0">
              <a:buNone/>
              <a:defRPr sz="5512"/>
            </a:lvl4pPr>
            <a:lvl5pPr marL="5039990" indent="0">
              <a:buNone/>
              <a:defRPr sz="5512"/>
            </a:lvl5pPr>
            <a:lvl6pPr marL="6299987" indent="0">
              <a:buNone/>
              <a:defRPr sz="5512"/>
            </a:lvl6pPr>
            <a:lvl7pPr marL="7559985" indent="0">
              <a:buNone/>
              <a:defRPr sz="5512"/>
            </a:lvl7pPr>
            <a:lvl8pPr marL="8819982" indent="0">
              <a:buNone/>
              <a:defRPr sz="5512"/>
            </a:lvl8pPr>
            <a:lvl9pPr marL="10079980" indent="0">
              <a:buNone/>
              <a:defRPr sz="5512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35780" y="10799922"/>
            <a:ext cx="8127648" cy="20008190"/>
          </a:xfrm>
        </p:spPr>
        <p:txBody>
          <a:bodyPr/>
          <a:lstStyle>
            <a:lvl1pPr marL="0" indent="0">
              <a:buNone/>
              <a:defRPr sz="4409"/>
            </a:lvl1pPr>
            <a:lvl2pPr marL="1259997" indent="0">
              <a:buNone/>
              <a:defRPr sz="3858"/>
            </a:lvl2pPr>
            <a:lvl3pPr marL="2519995" indent="0">
              <a:buNone/>
              <a:defRPr sz="3307"/>
            </a:lvl3pPr>
            <a:lvl4pPr marL="3779992" indent="0">
              <a:buNone/>
              <a:defRPr sz="2756"/>
            </a:lvl4pPr>
            <a:lvl5pPr marL="5039990" indent="0">
              <a:buNone/>
              <a:defRPr sz="2756"/>
            </a:lvl5pPr>
            <a:lvl6pPr marL="6299987" indent="0">
              <a:buNone/>
              <a:defRPr sz="2756"/>
            </a:lvl6pPr>
            <a:lvl7pPr marL="7559985" indent="0">
              <a:buNone/>
              <a:defRPr sz="2756"/>
            </a:lvl7pPr>
            <a:lvl8pPr marL="8819982" indent="0">
              <a:buNone/>
              <a:defRPr sz="2756"/>
            </a:lvl8pPr>
            <a:lvl9pPr marL="10079980" indent="0">
              <a:buNone/>
              <a:defRPr sz="2756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CB8CE-6D5B-495D-9BAF-08C231040097}" type="datetimeFigureOut">
              <a:rPr lang="en-US" smtClean="0"/>
              <a:t>12/20/2025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44FDA-D858-4BBD-80BB-249AFE0948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40262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32499" y="1916661"/>
            <a:ext cx="21734978" cy="69582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32499" y="9583264"/>
            <a:ext cx="21734978" cy="228415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732498" y="33366432"/>
            <a:ext cx="5669994" cy="19166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30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ACB8CE-6D5B-495D-9BAF-08C231040097}" type="datetimeFigureOut">
              <a:rPr lang="en-US" smtClean="0"/>
              <a:t>12/20/2025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347492" y="33366432"/>
            <a:ext cx="8504992" cy="19166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30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7797483" y="33366432"/>
            <a:ext cx="5669994" cy="19166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30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744FDA-D858-4BBD-80BB-249AFE0948C7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5" y="61843"/>
            <a:ext cx="25188863" cy="35995429"/>
          </a:xfrm>
          <a:prstGeom prst="rect">
            <a:avLst/>
          </a:prstGeom>
        </p:spPr>
      </p:pic>
      <p:sp>
        <p:nvSpPr>
          <p:cNvPr id="10" name="Rectangle: Top Corners Rounded 7">
            <a:extLst>
              <a:ext uri="{FF2B5EF4-FFF2-40B4-BE49-F238E27FC236}">
                <a16:creationId xmlns="" xmlns:a16="http://schemas.microsoft.com/office/drawing/2014/main" id="{82F29DDC-56CE-50E1-9F1E-495E5AD9FBD4}"/>
              </a:ext>
            </a:extLst>
          </p:cNvPr>
          <p:cNvSpPr/>
          <p:nvPr userDrawn="1"/>
        </p:nvSpPr>
        <p:spPr>
          <a:xfrm>
            <a:off x="-25" y="35553229"/>
            <a:ext cx="25199975" cy="457200"/>
          </a:xfrm>
          <a:prstGeom prst="round2SameRect">
            <a:avLst/>
          </a:prstGeom>
          <a:solidFill>
            <a:srgbClr val="15492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/>
          <p:cNvSpPr/>
          <p:nvPr userDrawn="1"/>
        </p:nvSpPr>
        <p:spPr>
          <a:xfrm>
            <a:off x="11672585" y="778901"/>
            <a:ext cx="12691231" cy="67255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rtl="0">
              <a:lnSpc>
                <a:spcPct val="115000"/>
              </a:lnSpc>
              <a:spcAft>
                <a:spcPts val="0"/>
              </a:spcAft>
            </a:pPr>
            <a:r>
              <a:rPr lang="en-US" sz="3500" b="1" dirty="0" smtClean="0">
                <a:solidFill>
                  <a:srgbClr val="385623"/>
                </a:solidFill>
                <a:effectLst>
                  <a:outerShdw blurRad="50800" dist="38100" dir="10800000" algn="r">
                    <a:srgbClr val="000000">
                      <a:alpha val="40000"/>
                    </a:srgbClr>
                  </a:outerShdw>
                </a:effectLst>
                <a:latin typeface="Times New Roman Bold" panose="020208030705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9</a:t>
            </a:r>
            <a:r>
              <a:rPr lang="en-US" sz="3500" b="1" baseline="30000" dirty="0" smtClean="0">
                <a:solidFill>
                  <a:srgbClr val="385623"/>
                </a:solidFill>
                <a:effectLst>
                  <a:outerShdw blurRad="50800" dist="38100" dir="10800000" algn="r">
                    <a:srgbClr val="000000">
                      <a:alpha val="40000"/>
                    </a:srgbClr>
                  </a:outerShdw>
                </a:effectLst>
                <a:latin typeface="Times New Roman Bold" panose="020208030705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</a:t>
            </a:r>
            <a:r>
              <a:rPr lang="en-US" sz="3500" b="1" dirty="0" smtClean="0">
                <a:solidFill>
                  <a:srgbClr val="385623"/>
                </a:solidFill>
                <a:effectLst>
                  <a:outerShdw blurRad="50800" dist="38100" dir="10800000" algn="r">
                    <a:srgbClr val="000000">
                      <a:alpha val="40000"/>
                    </a:srgbClr>
                  </a:outerShdw>
                </a:effectLst>
                <a:latin typeface="Times New Roman Bold" panose="020208030705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National and 1</a:t>
            </a:r>
            <a:r>
              <a:rPr lang="en-US" sz="3500" b="1" baseline="30000" dirty="0" smtClean="0">
                <a:solidFill>
                  <a:srgbClr val="385623"/>
                </a:solidFill>
                <a:effectLst>
                  <a:outerShdw blurRad="50800" dist="38100" dir="10800000" algn="r">
                    <a:srgbClr val="000000">
                      <a:alpha val="40000"/>
                    </a:srgbClr>
                  </a:outerShdw>
                </a:effectLst>
                <a:latin typeface="Times New Roman Bold" panose="020208030705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st</a:t>
            </a:r>
            <a:r>
              <a:rPr lang="en-US" sz="3500" b="1" dirty="0" smtClean="0">
                <a:solidFill>
                  <a:srgbClr val="385623"/>
                </a:solidFill>
                <a:effectLst>
                  <a:outerShdw blurRad="50800" dist="38100" dir="10800000" algn="r">
                    <a:srgbClr val="000000">
                      <a:alpha val="40000"/>
                    </a:srgbClr>
                  </a:outerShdw>
                </a:effectLst>
                <a:latin typeface="Times New Roman Bold" panose="020208030705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International Conference of Plant Physiology </a:t>
            </a:r>
            <a:endParaRPr lang="en-US" sz="35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angle 6"/>
          <p:cNvSpPr/>
          <p:nvPr userDrawn="1"/>
        </p:nvSpPr>
        <p:spPr>
          <a:xfrm>
            <a:off x="14281393" y="2085345"/>
            <a:ext cx="7845417" cy="61555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400" b="1" dirty="0" smtClean="0">
                <a:solidFill>
                  <a:srgbClr val="385623"/>
                </a:solidFill>
                <a:effectLst>
                  <a:outerShdw blurRad="50800" dist="38100" dir="10800000" algn="r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</a:rPr>
              <a:t>University of </a:t>
            </a:r>
            <a:r>
              <a:rPr lang="en-US" sz="3400" b="1" dirty="0" err="1" smtClean="0">
                <a:solidFill>
                  <a:srgbClr val="385623"/>
                </a:solidFill>
                <a:effectLst>
                  <a:outerShdw blurRad="50800" dist="38100" dir="10800000" algn="r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</a:rPr>
              <a:t>Guilan</a:t>
            </a:r>
            <a:r>
              <a:rPr lang="en-US" sz="3400" b="1" dirty="0" smtClean="0">
                <a:solidFill>
                  <a:srgbClr val="385623"/>
                </a:solidFill>
                <a:effectLst>
                  <a:outerShdw blurRad="50800" dist="38100" dir="10800000" algn="r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</a:rPr>
              <a:t>, Rasht, </a:t>
            </a:r>
            <a:r>
              <a:rPr lang="en-US" sz="3400" b="1" dirty="0" err="1" smtClean="0">
                <a:solidFill>
                  <a:srgbClr val="385623"/>
                </a:solidFill>
                <a:effectLst>
                  <a:outerShdw blurRad="50800" dist="38100" dir="10800000" algn="r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</a:rPr>
              <a:t>Guilan</a:t>
            </a:r>
            <a:r>
              <a:rPr lang="en-US" sz="3400" b="1" dirty="0" smtClean="0">
                <a:solidFill>
                  <a:srgbClr val="385623"/>
                </a:solidFill>
                <a:effectLst>
                  <a:outerShdw blurRad="50800" dist="38100" dir="10800000" algn="r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</a:rPr>
              <a:t>, Iran</a:t>
            </a:r>
            <a:endParaRPr lang="en-US" sz="3400" dirty="0"/>
          </a:p>
        </p:txBody>
      </p:sp>
      <p:sp>
        <p:nvSpPr>
          <p:cNvPr id="8" name="Rectangle 7"/>
          <p:cNvSpPr/>
          <p:nvPr userDrawn="1"/>
        </p:nvSpPr>
        <p:spPr>
          <a:xfrm>
            <a:off x="1669436" y="857307"/>
            <a:ext cx="377379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solidFill>
                  <a:srgbClr val="385623"/>
                </a:solidFill>
                <a:effectLst>
                  <a:outerShdw blurRad="50800" dist="38100" dir="10800000" algn="r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</a:rPr>
              <a:t>Jan. 31-Feb. 2, 2026 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9253219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2519995" rtl="0" eaLnBrk="1" latinLnBrk="0" hangingPunct="1">
        <a:lnSpc>
          <a:spcPct val="90000"/>
        </a:lnSpc>
        <a:spcBef>
          <a:spcPct val="0"/>
        </a:spcBef>
        <a:buNone/>
        <a:defRPr sz="1212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29999" indent="-629999" algn="l" defTabSz="2519995" rtl="0" eaLnBrk="1" latinLnBrk="0" hangingPunct="1">
        <a:lnSpc>
          <a:spcPct val="90000"/>
        </a:lnSpc>
        <a:spcBef>
          <a:spcPts val="2756"/>
        </a:spcBef>
        <a:buFont typeface="Arial" panose="020B0604020202020204" pitchFamily="34" charset="0"/>
        <a:buChar char="•"/>
        <a:defRPr sz="7717" kern="1200">
          <a:solidFill>
            <a:schemeClr val="tx1"/>
          </a:solidFill>
          <a:latin typeface="+mn-lt"/>
          <a:ea typeface="+mn-ea"/>
          <a:cs typeface="+mn-cs"/>
        </a:defRPr>
      </a:lvl1pPr>
      <a:lvl2pPr marL="1889996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6614" kern="1200">
          <a:solidFill>
            <a:schemeClr val="tx1"/>
          </a:solidFill>
          <a:latin typeface="+mn-lt"/>
          <a:ea typeface="+mn-ea"/>
          <a:cs typeface="+mn-cs"/>
        </a:defRPr>
      </a:lvl2pPr>
      <a:lvl3pPr marL="3149994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5512" kern="1200">
          <a:solidFill>
            <a:schemeClr val="tx1"/>
          </a:solidFill>
          <a:latin typeface="+mn-lt"/>
          <a:ea typeface="+mn-ea"/>
          <a:cs typeface="+mn-cs"/>
        </a:defRPr>
      </a:lvl3pPr>
      <a:lvl4pPr marL="4409991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4pPr>
      <a:lvl5pPr marL="5669989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5pPr>
      <a:lvl6pPr marL="6929986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6pPr>
      <a:lvl7pPr marL="8189984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7pPr>
      <a:lvl8pPr marL="9449981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8pPr>
      <a:lvl9pPr marL="10709979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1pPr>
      <a:lvl2pPr marL="1259997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2pPr>
      <a:lvl3pPr marL="2519995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3pPr>
      <a:lvl4pPr marL="3779992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4pPr>
      <a:lvl5pPr marL="5039990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5pPr>
      <a:lvl6pPr marL="6299987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6pPr>
      <a:lvl7pPr marL="7559985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7pPr>
      <a:lvl8pPr marL="8819982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8pPr>
      <a:lvl9pPr marL="10079980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: Rounded Corners 7">
            <a:extLst>
              <a:ext uri="{FF2B5EF4-FFF2-40B4-BE49-F238E27FC236}">
                <a16:creationId xmlns="" xmlns:a16="http://schemas.microsoft.com/office/drawing/2014/main" id="{593C314D-B4DF-18B7-BEC1-AC9E83821C08}"/>
              </a:ext>
            </a:extLst>
          </p:cNvPr>
          <p:cNvSpPr/>
          <p:nvPr/>
        </p:nvSpPr>
        <p:spPr>
          <a:xfrm>
            <a:off x="890587" y="3759200"/>
            <a:ext cx="23418800" cy="2336800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rgbClr val="15492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en-US" sz="9600" b="1" dirty="0">
                <a:solidFill>
                  <a:schemeClr val="tx1"/>
                </a:solidFill>
                <a:cs typeface="B Titr" panose="00000700000000000000" pitchFamily="2" charset="-78"/>
              </a:rPr>
              <a:t>Article Title (Font: </a:t>
            </a:r>
            <a:r>
              <a:rPr lang="en-US" sz="9600" b="1" dirty="0" smtClean="0">
                <a:solidFill>
                  <a:schemeClr val="tx1"/>
                </a:solidFill>
                <a:cs typeface="B Titr" panose="00000700000000000000" pitchFamily="2" charset="-78"/>
              </a:rPr>
              <a:t>Times</a:t>
            </a:r>
            <a:r>
              <a:rPr lang="en-US" sz="9600" b="1" dirty="0">
                <a:solidFill>
                  <a:schemeClr val="tx1"/>
                </a:solidFill>
                <a:cs typeface="B Titr" panose="00000700000000000000" pitchFamily="2" charset="-78"/>
              </a:rPr>
              <a:t>, Bold)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4C37A9B7-F825-95CE-C230-697B38EB0EB0}"/>
              </a:ext>
            </a:extLst>
          </p:cNvPr>
          <p:cNvSpPr txBox="1"/>
          <p:nvPr/>
        </p:nvSpPr>
        <p:spPr>
          <a:xfrm>
            <a:off x="1057470" y="6586543"/>
            <a:ext cx="23085034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3492361" rtl="1"/>
            <a:r>
              <a:rPr lang="en-US" sz="3600" b="1" dirty="0">
                <a:cs typeface="B Zar" pitchFamily="2" charset="-78"/>
              </a:rPr>
              <a:t>First Author’s Full </a:t>
            </a:r>
            <a:r>
              <a:rPr lang="en-US" sz="3600" b="1" dirty="0" smtClean="0">
                <a:cs typeface="B Zar" pitchFamily="2" charset="-78"/>
              </a:rPr>
              <a:t>Name¹*, </a:t>
            </a:r>
            <a:r>
              <a:rPr lang="en-US" sz="3600" b="1" dirty="0">
                <a:cs typeface="B Zar" pitchFamily="2" charset="-78"/>
              </a:rPr>
              <a:t>Second Author’s Full Name², … (Font: </a:t>
            </a:r>
            <a:r>
              <a:rPr lang="en-US" sz="3600" b="1" dirty="0" smtClean="0">
                <a:cs typeface="B Zar" pitchFamily="2" charset="-78"/>
              </a:rPr>
              <a:t>Times, </a:t>
            </a:r>
            <a:r>
              <a:rPr lang="en-US" sz="3600" b="1" dirty="0">
                <a:cs typeface="B Zar" pitchFamily="2" charset="-78"/>
              </a:rPr>
              <a:t>Bold, Centered</a:t>
            </a:r>
            <a:r>
              <a:rPr lang="en-US" sz="3600" b="1" dirty="0" smtClean="0">
                <a:cs typeface="B Zar" pitchFamily="2" charset="-78"/>
              </a:rPr>
              <a:t>)</a:t>
            </a:r>
          </a:p>
          <a:p>
            <a:pPr algn="ctr" defTabSz="3492361"/>
            <a:r>
              <a:rPr lang="en-US" sz="3500" dirty="0" smtClean="0">
                <a:cs typeface="B Zar" pitchFamily="2" charset="-78"/>
              </a:rPr>
              <a:t>¹ </a:t>
            </a:r>
            <a:r>
              <a:rPr lang="en-US" sz="3500" dirty="0">
                <a:cs typeface="B Zar" pitchFamily="2" charset="-78"/>
              </a:rPr>
              <a:t>First Author’s Affiliation: Department, Faculty, University, City (</a:t>
            </a:r>
            <a:r>
              <a:rPr lang="en-US" sz="3500" dirty="0" smtClean="0">
                <a:cs typeface="B Zar" pitchFamily="2" charset="-78"/>
              </a:rPr>
              <a:t>Font: Times, </a:t>
            </a:r>
            <a:r>
              <a:rPr lang="en-US" sz="3500" dirty="0">
                <a:cs typeface="B Zar" pitchFamily="2" charset="-78"/>
              </a:rPr>
              <a:t>Centered</a:t>
            </a:r>
            <a:r>
              <a:rPr lang="en-US" sz="3500" dirty="0" smtClean="0">
                <a:cs typeface="B Zar" pitchFamily="2" charset="-78"/>
              </a:rPr>
              <a:t>)</a:t>
            </a:r>
          </a:p>
          <a:p>
            <a:pPr algn="ctr" defTabSz="3492361"/>
            <a:r>
              <a:rPr lang="en-US" sz="3500" dirty="0" smtClean="0">
                <a:cs typeface="B Zar" pitchFamily="2" charset="-78"/>
              </a:rPr>
              <a:t>² </a:t>
            </a:r>
            <a:r>
              <a:rPr lang="en-US" sz="3500" dirty="0">
                <a:cs typeface="B Zar" pitchFamily="2" charset="-78"/>
              </a:rPr>
              <a:t>Second Author’s Affiliation: Department, Faculty, University, City (Font: </a:t>
            </a:r>
            <a:r>
              <a:rPr lang="en-US" sz="3500" dirty="0" smtClean="0">
                <a:cs typeface="B Zar" pitchFamily="2" charset="-78"/>
              </a:rPr>
              <a:t>Times, </a:t>
            </a:r>
            <a:r>
              <a:rPr lang="en-US" sz="3500" dirty="0">
                <a:cs typeface="B Zar" pitchFamily="2" charset="-78"/>
              </a:rPr>
              <a:t>Centered</a:t>
            </a:r>
            <a:r>
              <a:rPr lang="en-US" sz="3500" dirty="0" smtClean="0">
                <a:cs typeface="B Zar" pitchFamily="2" charset="-78"/>
              </a:rPr>
              <a:t>)</a:t>
            </a:r>
          </a:p>
          <a:p>
            <a:pPr algn="ctr" defTabSz="3492361" rtl="1"/>
            <a:r>
              <a:rPr lang="en-US" sz="2800" dirty="0">
                <a:ea typeface="Calibri" panose="020F0502020204030204" pitchFamily="34" charset="0"/>
                <a:cs typeface="B Zar" panose="00000400000000000000" pitchFamily="2" charset="-78"/>
              </a:rPr>
              <a:t>If two or more authors share the same affiliation, use the same number for them</a:t>
            </a:r>
            <a:r>
              <a:rPr lang="en-US" sz="2800" dirty="0" smtClean="0">
                <a:ea typeface="Calibri" panose="020F0502020204030204" pitchFamily="34" charset="0"/>
                <a:cs typeface="B Zar" panose="00000400000000000000" pitchFamily="2" charset="-78"/>
              </a:rPr>
              <a:t>. The </a:t>
            </a:r>
            <a:r>
              <a:rPr lang="en-US" sz="2800" dirty="0">
                <a:ea typeface="Calibri" panose="020F0502020204030204" pitchFamily="34" charset="0"/>
                <a:cs typeface="B Zar" panose="00000400000000000000" pitchFamily="2" charset="-78"/>
              </a:rPr>
              <a:t>corresponding author should be indicated with an </a:t>
            </a:r>
            <a:r>
              <a:rPr lang="en-US" sz="2800" dirty="0" smtClean="0">
                <a:ea typeface="Calibri" panose="020F0502020204030204" pitchFamily="34" charset="0"/>
                <a:cs typeface="B Zar" panose="00000400000000000000" pitchFamily="2" charset="-78"/>
              </a:rPr>
              <a:t>asterisk. The </a:t>
            </a:r>
            <a:r>
              <a:rPr lang="en-US" sz="2800" dirty="0">
                <a:ea typeface="Calibri" panose="020F0502020204030204" pitchFamily="34" charset="0"/>
                <a:cs typeface="B Zar" panose="00000400000000000000" pitchFamily="2" charset="-78"/>
              </a:rPr>
              <a:t>author who presents the paper at the conference should be underlined</a:t>
            </a:r>
            <a:endParaRPr lang="en-US" sz="28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3" name="Rectangle: Rounded Corners 12">
            <a:extLst>
              <a:ext uri="{FF2B5EF4-FFF2-40B4-BE49-F238E27FC236}">
                <a16:creationId xmlns="" xmlns:a16="http://schemas.microsoft.com/office/drawing/2014/main" id="{845614A4-B4DB-AF29-E28C-7096ECFE48A5}"/>
              </a:ext>
            </a:extLst>
          </p:cNvPr>
          <p:cNvSpPr/>
          <p:nvPr/>
        </p:nvSpPr>
        <p:spPr>
          <a:xfrm>
            <a:off x="12952094" y="10149840"/>
            <a:ext cx="11521440" cy="1325880"/>
          </a:xfrm>
          <a:prstGeom prst="roundRect">
            <a:avLst/>
          </a:prstGeom>
          <a:solidFill>
            <a:srgbClr val="15492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200" dirty="0">
                <a:cs typeface="B Titr" panose="00000700000000000000" pitchFamily="2" charset="-78"/>
              </a:rPr>
              <a:t>Abstract</a:t>
            </a:r>
            <a:endParaRPr lang="en-US" sz="8000" dirty="0">
              <a:cs typeface="B Titr" panose="00000700000000000000" pitchFamily="2" charset="-78"/>
            </a:endParaRPr>
          </a:p>
        </p:txBody>
      </p:sp>
      <p:sp>
        <p:nvSpPr>
          <p:cNvPr id="17" name="Rectangle: Rounded Corners 16">
            <a:extLst>
              <a:ext uri="{FF2B5EF4-FFF2-40B4-BE49-F238E27FC236}">
                <a16:creationId xmlns="" xmlns:a16="http://schemas.microsoft.com/office/drawing/2014/main" id="{9193A5EC-AE58-877B-C356-242EAB6BB033}"/>
              </a:ext>
            </a:extLst>
          </p:cNvPr>
          <p:cNvSpPr/>
          <p:nvPr/>
        </p:nvSpPr>
        <p:spPr>
          <a:xfrm>
            <a:off x="726441" y="10149840"/>
            <a:ext cx="11521440" cy="1325880"/>
          </a:xfrm>
          <a:prstGeom prst="roundRect">
            <a:avLst/>
          </a:prstGeom>
          <a:solidFill>
            <a:srgbClr val="15492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200" dirty="0">
                <a:cs typeface="B Titr" panose="00000700000000000000" pitchFamily="2" charset="-78"/>
              </a:rPr>
              <a:t>Results and discussion</a:t>
            </a:r>
            <a:endParaRPr lang="en-US" sz="8000" dirty="0">
              <a:cs typeface="B Titr" panose="00000700000000000000" pitchFamily="2" charset="-78"/>
            </a:endParaRPr>
          </a:p>
        </p:txBody>
      </p:sp>
      <p:sp>
        <p:nvSpPr>
          <p:cNvPr id="18" name="Rectangle: Rounded Corners 17">
            <a:extLst>
              <a:ext uri="{FF2B5EF4-FFF2-40B4-BE49-F238E27FC236}">
                <a16:creationId xmlns="" xmlns:a16="http://schemas.microsoft.com/office/drawing/2014/main" id="{F1D38789-E668-882E-8D54-80F005E42EF5}"/>
              </a:ext>
            </a:extLst>
          </p:cNvPr>
          <p:cNvSpPr/>
          <p:nvPr/>
        </p:nvSpPr>
        <p:spPr>
          <a:xfrm>
            <a:off x="12952093" y="16904468"/>
            <a:ext cx="11521440" cy="1325880"/>
          </a:xfrm>
          <a:prstGeom prst="roundRect">
            <a:avLst/>
          </a:prstGeom>
          <a:solidFill>
            <a:srgbClr val="15492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200" dirty="0">
                <a:cs typeface="B Titr" panose="00000700000000000000" pitchFamily="2" charset="-78"/>
              </a:rPr>
              <a:t>Introduction</a:t>
            </a:r>
            <a:endParaRPr lang="en-US" sz="8000" dirty="0">
              <a:cs typeface="B Titr" panose="00000700000000000000" pitchFamily="2" charset="-78"/>
            </a:endParaRPr>
          </a:p>
        </p:txBody>
      </p:sp>
      <p:sp>
        <p:nvSpPr>
          <p:cNvPr id="19" name="Rectangle: Rounded Corners 18">
            <a:extLst>
              <a:ext uri="{FF2B5EF4-FFF2-40B4-BE49-F238E27FC236}">
                <a16:creationId xmlns="" xmlns:a16="http://schemas.microsoft.com/office/drawing/2014/main" id="{51BA1E9B-E599-D67D-A292-7CBB901D216A}"/>
              </a:ext>
            </a:extLst>
          </p:cNvPr>
          <p:cNvSpPr/>
          <p:nvPr/>
        </p:nvSpPr>
        <p:spPr>
          <a:xfrm>
            <a:off x="12952093" y="26450070"/>
            <a:ext cx="11521440" cy="1325880"/>
          </a:xfrm>
          <a:prstGeom prst="roundRect">
            <a:avLst/>
          </a:prstGeom>
          <a:solidFill>
            <a:srgbClr val="15492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200" dirty="0">
                <a:cs typeface="B Titr" panose="00000700000000000000" pitchFamily="2" charset="-78"/>
              </a:rPr>
              <a:t>Materials and methods</a:t>
            </a:r>
            <a:endParaRPr lang="en-US" sz="8000" dirty="0">
              <a:cs typeface="B Titr" panose="00000700000000000000" pitchFamily="2" charset="-78"/>
            </a:endParaRPr>
          </a:p>
        </p:txBody>
      </p:sp>
      <p:sp>
        <p:nvSpPr>
          <p:cNvPr id="20" name="Rectangle: Rounded Corners 19">
            <a:extLst>
              <a:ext uri="{FF2B5EF4-FFF2-40B4-BE49-F238E27FC236}">
                <a16:creationId xmlns="" xmlns:a16="http://schemas.microsoft.com/office/drawing/2014/main" id="{0DD174B3-604C-8FB8-E5D8-966F1229F590}"/>
              </a:ext>
            </a:extLst>
          </p:cNvPr>
          <p:cNvSpPr/>
          <p:nvPr/>
        </p:nvSpPr>
        <p:spPr>
          <a:xfrm>
            <a:off x="726441" y="30018464"/>
            <a:ext cx="11521440" cy="1325880"/>
          </a:xfrm>
          <a:prstGeom prst="roundRect">
            <a:avLst/>
          </a:prstGeom>
          <a:solidFill>
            <a:srgbClr val="15492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200" dirty="0" smtClean="0">
                <a:cs typeface="B Titr" panose="00000700000000000000" pitchFamily="2" charset="-78"/>
              </a:rPr>
              <a:t>References</a:t>
            </a:r>
            <a:endParaRPr lang="en-US" sz="8000" dirty="0">
              <a:cs typeface="B Titr" panose="00000700000000000000" pitchFamily="2" charset="-78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="" xmlns:a16="http://schemas.microsoft.com/office/drawing/2014/main" id="{4A3042C6-9FEA-9D92-A001-967326533BFE}"/>
              </a:ext>
            </a:extLst>
          </p:cNvPr>
          <p:cNvSpPr txBox="1"/>
          <p:nvPr/>
        </p:nvSpPr>
        <p:spPr>
          <a:xfrm>
            <a:off x="12952093" y="11699632"/>
            <a:ext cx="1152144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dirty="0" smtClean="0"/>
              <a:t>Authors whose </a:t>
            </a:r>
            <a:r>
              <a:rPr lang="en-US" sz="3600" dirty="0"/>
              <a:t>papers have been accepted for poster </a:t>
            </a:r>
            <a:r>
              <a:rPr lang="en-US" sz="3600" dirty="0" smtClean="0"/>
              <a:t>presentation are </a:t>
            </a:r>
            <a:r>
              <a:rPr lang="en-US" sz="3600" dirty="0"/>
              <a:t>required to prepare their posters </a:t>
            </a:r>
            <a:r>
              <a:rPr lang="en-US" sz="3600" dirty="0" smtClean="0"/>
              <a:t>fallowing the specified template</a:t>
            </a:r>
            <a:r>
              <a:rPr lang="en-US" sz="3600" dirty="0"/>
              <a:t>.</a:t>
            </a:r>
          </a:p>
          <a:p>
            <a:pPr algn="just"/>
            <a:r>
              <a:rPr lang="en-US" sz="3600" dirty="0"/>
              <a:t>•	Printing the poster is not </a:t>
            </a:r>
            <a:r>
              <a:rPr lang="en-US" sz="3600" dirty="0" smtClean="0"/>
              <a:t>necessary. </a:t>
            </a:r>
            <a:r>
              <a:rPr lang="en-US" sz="3600" dirty="0"/>
              <a:t>Presenters </a:t>
            </a:r>
            <a:r>
              <a:rPr lang="en-US" sz="3600" dirty="0" smtClean="0"/>
              <a:t>must upload </a:t>
            </a:r>
            <a:r>
              <a:rPr lang="en-US" sz="3600" dirty="0"/>
              <a:t>their poster file online to the </a:t>
            </a:r>
            <a:r>
              <a:rPr lang="en-US" sz="3600" dirty="0" smtClean="0"/>
              <a:t>system by January 25.</a:t>
            </a:r>
          </a:p>
          <a:p>
            <a:pPr algn="just"/>
            <a:r>
              <a:rPr lang="en-US" sz="3600" dirty="0" smtClean="0"/>
              <a:t>•</a:t>
            </a:r>
            <a:r>
              <a:rPr lang="en-US" sz="3600" dirty="0"/>
              <a:t>	Please </a:t>
            </a:r>
            <a:r>
              <a:rPr lang="en-US" sz="3600" dirty="0" smtClean="0"/>
              <a:t>aim to </a:t>
            </a:r>
            <a:r>
              <a:rPr lang="en-US" sz="3600" dirty="0"/>
              <a:t>provide a </a:t>
            </a:r>
            <a:r>
              <a:rPr lang="en-US" sz="3600" dirty="0" smtClean="0"/>
              <a:t>concise yet thorough summary </a:t>
            </a:r>
            <a:r>
              <a:rPr lang="en-US" sz="3600" dirty="0"/>
              <a:t>of your study in the abstract section.</a:t>
            </a:r>
            <a:endParaRPr lang="fa-IR" sz="3600" dirty="0"/>
          </a:p>
        </p:txBody>
      </p:sp>
      <p:sp>
        <p:nvSpPr>
          <p:cNvPr id="24" name="TextBox 23">
            <a:extLst>
              <a:ext uri="{FF2B5EF4-FFF2-40B4-BE49-F238E27FC236}">
                <a16:creationId xmlns="" xmlns:a16="http://schemas.microsoft.com/office/drawing/2014/main" id="{E75F5EC5-5D11-481B-FBB8-0EB51A221D2D}"/>
              </a:ext>
            </a:extLst>
          </p:cNvPr>
          <p:cNvSpPr txBox="1"/>
          <p:nvPr/>
        </p:nvSpPr>
        <p:spPr>
          <a:xfrm>
            <a:off x="12952093" y="28003873"/>
            <a:ext cx="1152144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In this section, explain the methods used in the research clearly and precisely.</a:t>
            </a:r>
            <a:endParaRPr lang="fa-IR" sz="3600" dirty="0">
              <a:cs typeface="B Nazanin" panose="00000400000000000000" pitchFamily="2" charset="-78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="" xmlns:a16="http://schemas.microsoft.com/office/drawing/2014/main" id="{8FF411E3-9FBF-0416-9B5A-0CBCC5AB8E5D}"/>
              </a:ext>
            </a:extLst>
          </p:cNvPr>
          <p:cNvSpPr txBox="1"/>
          <p:nvPr/>
        </p:nvSpPr>
        <p:spPr>
          <a:xfrm>
            <a:off x="726441" y="11699632"/>
            <a:ext cx="11521440" cy="95102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dirty="0">
                <a:cs typeface="B Nazanin" panose="00000400000000000000" pitchFamily="2" charset="-78"/>
              </a:rPr>
              <a:t>The conference header should be at the top of the poster and should not be changed in any way.</a:t>
            </a:r>
          </a:p>
          <a:p>
            <a:pPr algn="just"/>
            <a:r>
              <a:rPr lang="en-US" sz="3600" dirty="0">
                <a:cs typeface="B Nazanin" panose="00000400000000000000" pitchFamily="2" charset="-78"/>
              </a:rPr>
              <a:t>Each poster should include all sections of the intended article, such as the title, authors' names, abstract, introduction, materials and methods, results and discussion, and references.</a:t>
            </a:r>
          </a:p>
          <a:p>
            <a:pPr algn="just"/>
            <a:r>
              <a:rPr lang="en-US" sz="3600" dirty="0">
                <a:cs typeface="B Nazanin" panose="00000400000000000000" pitchFamily="2" charset="-78"/>
              </a:rPr>
              <a:t>Posters should be carefully checked and corrected for spelling and grammar. The content should be short, precise, appropriate, and well integrated into the poster.</a:t>
            </a:r>
          </a:p>
          <a:p>
            <a:pPr algn="just"/>
            <a:r>
              <a:rPr lang="en-US" sz="3600" dirty="0">
                <a:cs typeface="B Nazanin" panose="00000400000000000000" pitchFamily="2" charset="-78"/>
              </a:rPr>
              <a:t>The poster text should be selected with an appropriate font size so that it can be easily read at a normal distance.</a:t>
            </a:r>
          </a:p>
          <a:p>
            <a:pPr algn="just"/>
            <a:r>
              <a:rPr lang="en-US" sz="3600" dirty="0">
                <a:cs typeface="B Nazanin" panose="00000400000000000000" pitchFamily="2" charset="-78"/>
              </a:rPr>
              <a:t>In this section, clearly state the key results of your research and provide a comprehensive analysis of these results.</a:t>
            </a:r>
          </a:p>
          <a:p>
            <a:pPr algn="just"/>
            <a:r>
              <a:rPr lang="en-US" sz="3600" dirty="0">
                <a:cs typeface="B Nazanin" panose="00000400000000000000" pitchFamily="2" charset="-78"/>
              </a:rPr>
              <a:t>You can present the key results of your research in the form of graphs, tables, or graphics. Provide brief explanations of each finding so that its message is clear.</a:t>
            </a:r>
          </a:p>
          <a:p>
            <a:pPr algn="just"/>
            <a:r>
              <a:rPr lang="en-US" sz="3600" dirty="0">
                <a:cs typeface="B Nazanin" panose="00000400000000000000" pitchFamily="2" charset="-78"/>
              </a:rPr>
              <a:t>The size and resolution of photos and images should be adjusted so that they are clear and expressive.</a:t>
            </a:r>
            <a:endParaRPr lang="fa-IR" sz="3600" dirty="0"/>
          </a:p>
        </p:txBody>
      </p:sp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61B6C762-183D-8D46-6B2E-D77D9D8D714B}"/>
              </a:ext>
            </a:extLst>
          </p:cNvPr>
          <p:cNvSpPr txBox="1"/>
          <p:nvPr/>
        </p:nvSpPr>
        <p:spPr>
          <a:xfrm>
            <a:off x="726441" y="31678278"/>
            <a:ext cx="1152144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dirty="0">
                <a:cs typeface="B Nazanin" panose="00000400000000000000" pitchFamily="2" charset="-78"/>
              </a:rPr>
              <a:t>Include a selection of sources from your article in the poster, similar to what is presented in the article.</a:t>
            </a:r>
            <a:endParaRPr lang="fa-IR" sz="3600" dirty="0">
              <a:cs typeface="B Nazanin" panose="00000400000000000000" pitchFamily="2" charset="-78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A992D7B7-4F48-B84E-AB36-1CB491FF5FC0}"/>
              </a:ext>
            </a:extLst>
          </p:cNvPr>
          <p:cNvSpPr txBox="1"/>
          <p:nvPr/>
        </p:nvSpPr>
        <p:spPr>
          <a:xfrm>
            <a:off x="12952093" y="18458271"/>
            <a:ext cx="1152144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dirty="0"/>
              <a:t>The introduction should be written in a purposeful manner to familiarize the reader with the research topic. Firstly, provide a general description of the topic and clear context for the case study. Next, explain how the research was conducted.</a:t>
            </a:r>
            <a:endParaRPr lang="fa-IR" sz="3600" dirty="0"/>
          </a:p>
        </p:txBody>
      </p:sp>
    </p:spTree>
    <p:extLst>
      <p:ext uri="{BB962C8B-B14F-4D97-AF65-F5344CB8AC3E}">
        <p14:creationId xmlns:p14="http://schemas.microsoft.com/office/powerpoint/2010/main" val="5388574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5">
      <a:majorFont>
        <a:latin typeface="Times New Roman"/>
        <a:ea typeface=""/>
        <a:cs typeface="B Titr"/>
      </a:majorFont>
      <a:minorFont>
        <a:latin typeface="Times New Roman"/>
        <a:ea typeface=""/>
        <a:cs typeface="B Nazani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153</TotalTime>
  <Words>396</Words>
  <Application>Microsoft Office PowerPoint</Application>
  <PresentationFormat>Custom</PresentationFormat>
  <Paragraphs>23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B Nazanin</vt:lpstr>
      <vt:lpstr>B Titr</vt:lpstr>
      <vt:lpstr>B Zar</vt:lpstr>
      <vt:lpstr>Calibri</vt:lpstr>
      <vt:lpstr>Times New Roman</vt:lpstr>
      <vt:lpstr>Times New Roman Bold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Meyssam Masoudi</dc:creator>
  <cp:lastModifiedBy>Fatemeh</cp:lastModifiedBy>
  <cp:revision>13</cp:revision>
  <dcterms:created xsi:type="dcterms:W3CDTF">2025-02-09T22:59:11Z</dcterms:created>
  <dcterms:modified xsi:type="dcterms:W3CDTF">2025-12-20T06:06:39Z</dcterms:modified>
</cp:coreProperties>
</file>