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4922"/>
    <a:srgbClr val="FEFEFE"/>
    <a:srgbClr val="B8C6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5" autoAdjust="0"/>
    <p:restoredTop sz="94660"/>
  </p:normalViewPr>
  <p:slideViewPr>
    <p:cSldViewPr snapToGrid="0">
      <p:cViewPr>
        <p:scale>
          <a:sx n="20" d="100"/>
          <a:sy n="20" d="100"/>
        </p:scale>
        <p:origin x="-2460" y="1188"/>
      </p:cViewPr>
      <p:guideLst>
        <p:guide orient="horz" pos="11338"/>
        <p:guide pos="7937"/>
      </p:guideLst>
    </p:cSldViewPr>
  </p:slideViewPr>
  <p:notesTextViewPr>
    <p:cViewPr>
      <p:scale>
        <a:sx n="1" d="1"/>
        <a:sy n="1" d="1"/>
      </p:scale>
      <p:origin x="0" y="0"/>
    </p:cViewPr>
  </p:notesTextViewPr>
  <p:notesViewPr>
    <p:cSldViewPr snapToGrid="0">
      <p:cViewPr varScale="1">
        <p:scale>
          <a:sx n="57" d="100"/>
          <a:sy n="57" d="100"/>
        </p:scale>
        <p:origin x="1782" y="42"/>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77AF04-92A9-4555-BD57-A5EFA1656913}" type="datetimeFigureOut">
              <a:rPr lang="en-US" smtClean="0"/>
              <a:t>1/24/2026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F170315-F928-4C35-917B-E17DE24420A2}" type="slidenum">
              <a:rPr lang="en-US" smtClean="0"/>
              <a:t>‹#›</a:t>
            </a:fld>
            <a:endParaRPr lang="en-US"/>
          </a:p>
        </p:txBody>
      </p:sp>
    </p:spTree>
    <p:extLst>
      <p:ext uri="{BB962C8B-B14F-4D97-AF65-F5344CB8AC3E}">
        <p14:creationId xmlns:p14="http://schemas.microsoft.com/office/powerpoint/2010/main" val="21286706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en-US"/>
              <a:t>Click to edit Master title style</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254333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596963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726782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23819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en-US"/>
              <a:t>Click to edit Master title style</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ACB8CE-6D5B-495D-9BAF-08C231040097}" type="datetimeFigureOut">
              <a:rPr lang="en-US" smtClean="0"/>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639931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ACB8CE-6D5B-495D-9BAF-08C231040097}" type="datetimeFigureOut">
              <a:rPr lang="en-US" smtClean="0"/>
              <a:t>1/24/2026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4168106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4" name="Content Placeholder 3"/>
          <p:cNvSpPr>
            <a:spLocks noGrp="1"/>
          </p:cNvSpPr>
          <p:nvPr>
            <p:ph sz="half" idx="2"/>
          </p:nvPr>
        </p:nvSpPr>
        <p:spPr>
          <a:xfrm>
            <a:off x="1735783" y="13149904"/>
            <a:ext cx="10660769"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6" name="Content Placeholder 5"/>
          <p:cNvSpPr>
            <a:spLocks noGrp="1"/>
          </p:cNvSpPr>
          <p:nvPr>
            <p:ph sz="quarter" idx="4"/>
          </p:nvPr>
        </p:nvSpPr>
        <p:spPr>
          <a:xfrm>
            <a:off x="12757489" y="13149904"/>
            <a:ext cx="10713272"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ACB8CE-6D5B-495D-9BAF-08C231040097}" type="datetimeFigureOut">
              <a:rPr lang="en-US" smtClean="0"/>
              <a:t>1/24/2026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11144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ACB8CE-6D5B-495D-9BAF-08C231040097}" type="datetimeFigureOut">
              <a:rPr lang="en-US" smtClean="0"/>
              <a:t>1/24/2026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46717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ACB8CE-6D5B-495D-9BAF-08C231040097}" type="datetimeFigureOut">
              <a:rPr lang="en-US" smtClean="0"/>
              <a:t>1/24/2026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189547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1/24/2026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745510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US"/>
              <a:t>Click icon to add picture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1/24/2026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99402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31ACB8CE-6D5B-495D-9BAF-08C231040097}" type="datetimeFigureOut">
              <a:rPr lang="en-US" smtClean="0"/>
              <a:t>1/24/2026</a:t>
            </a:fld>
            <a:endParaRPr lang="en-US"/>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DF744FDA-D858-4BBD-80BB-249AFE0948C7}" type="slidenum">
              <a:rPr lang="en-US" smtClean="0"/>
              <a:t>‹#›</a:t>
            </a:fld>
            <a:endParaRPr lang="en-US"/>
          </a:p>
        </p:txBody>
      </p: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5" y="61843"/>
            <a:ext cx="25188863" cy="35995429"/>
          </a:xfrm>
          <a:prstGeom prst="rect">
            <a:avLst/>
          </a:prstGeom>
        </p:spPr>
      </p:pic>
      <p:sp>
        <p:nvSpPr>
          <p:cNvPr id="10" name="Rectangle: Top Corners Rounded 7">
            <a:extLst>
              <a:ext uri="{FF2B5EF4-FFF2-40B4-BE49-F238E27FC236}">
                <a16:creationId xmlns="" xmlns:a16="http://schemas.microsoft.com/office/drawing/2014/main" id="{82F29DDC-56CE-50E1-9F1E-495E5AD9FBD4}"/>
              </a:ext>
            </a:extLst>
          </p:cNvPr>
          <p:cNvSpPr/>
          <p:nvPr userDrawn="1"/>
        </p:nvSpPr>
        <p:spPr>
          <a:xfrm>
            <a:off x="-25" y="35553229"/>
            <a:ext cx="25199975" cy="457200"/>
          </a:xfrm>
          <a:prstGeom prst="round2Same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12114500" y="635309"/>
            <a:ext cx="12043682" cy="707886"/>
          </a:xfrm>
          <a:prstGeom prst="rect">
            <a:avLst/>
          </a:prstGeom>
        </p:spPr>
        <p:txBody>
          <a:bodyPr wrap="none">
            <a:spAutoFit/>
          </a:bodyPr>
          <a:lstStyle/>
          <a:p>
            <a:r>
              <a:rPr lang="fa-IR" sz="4000" b="1" dirty="0" smtClean="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نهمین کنفرانس ملی و اولین کنفرانس بین‌المللی فیزیولوژی گیاهی </a:t>
            </a:r>
            <a:endParaRPr lang="en-US" sz="4000" dirty="0"/>
          </a:p>
        </p:txBody>
      </p:sp>
      <p:sp>
        <p:nvSpPr>
          <p:cNvPr id="12" name="Rectangle 11"/>
          <p:cNvSpPr/>
          <p:nvPr userDrawn="1"/>
        </p:nvSpPr>
        <p:spPr>
          <a:xfrm>
            <a:off x="12329815" y="2051513"/>
            <a:ext cx="11613051" cy="622799"/>
          </a:xfrm>
          <a:prstGeom prst="rect">
            <a:avLst/>
          </a:prstGeom>
        </p:spPr>
        <p:txBody>
          <a:bodyPr wrap="none">
            <a:spAutoFit/>
          </a:bodyPr>
          <a:lstStyle/>
          <a:p>
            <a:pPr algn="ctr" rtl="0">
              <a:lnSpc>
                <a:spcPct val="115000"/>
              </a:lnSpc>
              <a:spcAft>
                <a:spcPts val="0"/>
              </a:spcAft>
            </a:pP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9</a:t>
            </a:r>
            <a:r>
              <a:rPr lang="en-US" sz="3200" b="1" baseline="30000"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th</a:t>
            </a: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National and 1</a:t>
            </a:r>
            <a:r>
              <a:rPr lang="en-US" sz="3200" b="1" baseline="30000"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st</a:t>
            </a: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International Conference of Plant Physiology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userDrawn="1"/>
        </p:nvSpPr>
        <p:spPr>
          <a:xfrm>
            <a:off x="1480250" y="876044"/>
            <a:ext cx="3958135" cy="461665"/>
          </a:xfrm>
          <a:prstGeom prst="rect">
            <a:avLst/>
          </a:prstGeom>
        </p:spPr>
        <p:txBody>
          <a:bodyPr wrap="none">
            <a:spAutoFit/>
          </a:bodyPr>
          <a:lstStyle/>
          <a:p>
            <a:r>
              <a:rPr lang="fa-IR" sz="2400" b="1" dirty="0" smtClean="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13-11 بهمن 1404، دانشگاه گیلان</a:t>
            </a:r>
            <a:endParaRPr lang="en-US" sz="2400" dirty="0"/>
          </a:p>
        </p:txBody>
      </p:sp>
    </p:spTree>
    <p:extLst>
      <p:ext uri="{BB962C8B-B14F-4D97-AF65-F5344CB8AC3E}">
        <p14:creationId xmlns:p14="http://schemas.microsoft.com/office/powerpoint/2010/main" val="2925321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4060/cb4477en" TargetMode="External"/><Relationship Id="rId2" Type="http://schemas.openxmlformats.org/officeDocument/2006/relationships/hyperlink" Target="mailto:Morteza.siavoshi@pnu.ac.ir"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 xmlns:a16="http://schemas.microsoft.com/office/drawing/2014/main" id="{593C314D-B4DF-18B7-BEC1-AC9E83821C08}"/>
              </a:ext>
            </a:extLst>
          </p:cNvPr>
          <p:cNvSpPr/>
          <p:nvPr/>
        </p:nvSpPr>
        <p:spPr>
          <a:xfrm>
            <a:off x="890587" y="3759200"/>
            <a:ext cx="23418800" cy="2336800"/>
          </a:xfrm>
          <a:prstGeom prst="roundRect">
            <a:avLst/>
          </a:prstGeom>
          <a:solidFill>
            <a:schemeClr val="accent6">
              <a:lumMod val="40000"/>
              <a:lumOff val="60000"/>
            </a:schemeClr>
          </a:solidFill>
          <a:ln>
            <a:solidFill>
              <a:srgbClr val="154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fa-IR" sz="7200" dirty="0">
                <a:solidFill>
                  <a:schemeClr val="tx1"/>
                </a:solidFill>
                <a:cs typeface="B Titr" panose="00000700000000000000" pitchFamily="2" charset="-78"/>
              </a:rPr>
              <a:t>بررسی تأثیر نظام‌هاي مختلف کاشت بر </a:t>
            </a:r>
            <a:r>
              <a:rPr lang="fa-IR" sz="7200" b="1" dirty="0">
                <a:solidFill>
                  <a:schemeClr val="tx1"/>
                </a:solidFill>
                <a:cs typeface="B Titr" panose="00000700000000000000" pitchFamily="2" charset="-78"/>
              </a:rPr>
              <a:t>غلظت نیتروژن، فسفر و پتاسیم دانه و کاه دو رقم برنج (</a:t>
            </a:r>
            <a:r>
              <a:rPr lang="en-US" sz="7200" b="1" i="1" dirty="0" err="1">
                <a:solidFill>
                  <a:schemeClr val="tx1"/>
                </a:solidFill>
                <a:cs typeface="B Titr" panose="00000700000000000000" pitchFamily="2" charset="-78"/>
              </a:rPr>
              <a:t>Oryza</a:t>
            </a:r>
            <a:r>
              <a:rPr lang="en-US" sz="7200" b="1" dirty="0">
                <a:solidFill>
                  <a:schemeClr val="tx1"/>
                </a:solidFill>
                <a:cs typeface="B Titr" panose="00000700000000000000" pitchFamily="2" charset="-78"/>
              </a:rPr>
              <a:t> </a:t>
            </a:r>
            <a:r>
              <a:rPr lang="en-US" sz="7200" b="1" i="1" dirty="0">
                <a:solidFill>
                  <a:schemeClr val="tx1"/>
                </a:solidFill>
                <a:cs typeface="B Titr" panose="00000700000000000000" pitchFamily="2" charset="-78"/>
              </a:rPr>
              <a:t>sativa</a:t>
            </a:r>
            <a:r>
              <a:rPr lang="en-US" sz="7200" b="1" dirty="0">
                <a:solidFill>
                  <a:schemeClr val="tx1"/>
                </a:solidFill>
                <a:cs typeface="B Titr" panose="00000700000000000000" pitchFamily="2" charset="-78"/>
              </a:rPr>
              <a:t> L.</a:t>
            </a:r>
            <a:r>
              <a:rPr lang="fa-IR" sz="7200" b="1" dirty="0">
                <a:solidFill>
                  <a:schemeClr val="tx1"/>
                </a:solidFill>
                <a:cs typeface="B Titr" panose="00000700000000000000" pitchFamily="2" charset="-78"/>
              </a:rPr>
              <a:t>)</a:t>
            </a:r>
            <a:endParaRPr lang="en-US" sz="7200" dirty="0">
              <a:solidFill>
                <a:schemeClr val="tx1"/>
              </a:solidFill>
              <a:cs typeface="B Titr" panose="00000700000000000000" pitchFamily="2" charset="-78"/>
            </a:endParaRPr>
          </a:p>
        </p:txBody>
      </p:sp>
      <p:sp>
        <p:nvSpPr>
          <p:cNvPr id="10" name="TextBox 9">
            <a:extLst>
              <a:ext uri="{FF2B5EF4-FFF2-40B4-BE49-F238E27FC236}">
                <a16:creationId xmlns="" xmlns:a16="http://schemas.microsoft.com/office/drawing/2014/main" id="{4C37A9B7-F825-95CE-C230-697B38EB0EB0}"/>
              </a:ext>
            </a:extLst>
          </p:cNvPr>
          <p:cNvSpPr txBox="1"/>
          <p:nvPr/>
        </p:nvSpPr>
        <p:spPr>
          <a:xfrm>
            <a:off x="1057470" y="6384758"/>
            <a:ext cx="23085034" cy="1261884"/>
          </a:xfrm>
          <a:prstGeom prst="rect">
            <a:avLst/>
          </a:prstGeom>
          <a:noFill/>
        </p:spPr>
        <p:txBody>
          <a:bodyPr wrap="square">
            <a:spAutoFit/>
          </a:bodyPr>
          <a:lstStyle/>
          <a:p>
            <a:pPr algn="ctr" defTabSz="3492361" rtl="1"/>
            <a:r>
              <a:rPr lang="fa-IR" sz="3600" b="1" dirty="0" smtClean="0">
                <a:cs typeface="B Zar" pitchFamily="2" charset="-78"/>
              </a:rPr>
              <a:t>مرتضی سیاوشی</a:t>
            </a:r>
            <a:r>
              <a:rPr lang="fa-IR" sz="3600" b="1" baseline="30000" dirty="0" smtClean="0">
                <a:solidFill>
                  <a:schemeClr val="tx1"/>
                </a:solidFill>
                <a:cs typeface="B Zar" pitchFamily="2" charset="-78"/>
              </a:rPr>
              <a:t>1 *</a:t>
            </a:r>
            <a:r>
              <a:rPr lang="fa-IR" sz="4000" b="1" dirty="0" smtClean="0">
                <a:solidFill>
                  <a:schemeClr val="tx1"/>
                </a:solidFill>
                <a:cs typeface="B Nazanin" pitchFamily="2" charset="-78"/>
              </a:rPr>
              <a:t> </a:t>
            </a:r>
          </a:p>
          <a:p>
            <a:pPr algn="ctr" rtl="1"/>
            <a:r>
              <a:rPr lang="fa-IR" sz="3500" dirty="0" smtClean="0">
                <a:solidFill>
                  <a:schemeClr val="tx1"/>
                </a:solidFill>
                <a:cs typeface="B Zar" pitchFamily="2" charset="-78"/>
              </a:rPr>
              <a:t>1</a:t>
            </a:r>
            <a:r>
              <a:rPr lang="fa-IR" sz="3500" dirty="0" smtClean="0">
                <a:solidFill>
                  <a:schemeClr val="tx1"/>
                </a:solidFill>
                <a:cs typeface="B Nazanin" pitchFamily="2" charset="-78"/>
              </a:rPr>
              <a:t> </a:t>
            </a:r>
            <a:r>
              <a:rPr lang="fa-IR" sz="3600" dirty="0"/>
              <a:t>استادیار گروه کشاورزی دانشگاه پیام نور، تهران، </a:t>
            </a:r>
            <a:r>
              <a:rPr lang="fa-IR" sz="3600" dirty="0" smtClean="0"/>
              <a:t>ایران  </a:t>
            </a:r>
            <a:r>
              <a:rPr lang="en-US" sz="3600" b="1" u="sng" dirty="0" smtClean="0">
                <a:hlinkClick r:id="rId2"/>
              </a:rPr>
              <a:t>Morteza.siavoshi@pnu.ac.ir</a:t>
            </a:r>
            <a:endParaRPr lang="fa-IR" sz="3500" dirty="0">
              <a:solidFill>
                <a:schemeClr val="tx1"/>
              </a:solidFill>
              <a:cs typeface="B Nazanin" pitchFamily="2" charset="-78"/>
            </a:endParaRPr>
          </a:p>
        </p:txBody>
      </p:sp>
      <p:sp>
        <p:nvSpPr>
          <p:cNvPr id="13" name="Rectangle: Rounded Corners 12">
            <a:extLst>
              <a:ext uri="{FF2B5EF4-FFF2-40B4-BE49-F238E27FC236}">
                <a16:creationId xmlns="" xmlns:a16="http://schemas.microsoft.com/office/drawing/2014/main" id="{845614A4-B4DB-AF29-E28C-7096ECFE48A5}"/>
              </a:ext>
            </a:extLst>
          </p:cNvPr>
          <p:cNvSpPr/>
          <p:nvPr/>
        </p:nvSpPr>
        <p:spPr>
          <a:xfrm>
            <a:off x="12787947" y="7684317"/>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چکیده</a:t>
            </a:r>
            <a:endParaRPr lang="en-US" sz="8000" dirty="0">
              <a:cs typeface="B Titr" panose="00000700000000000000" pitchFamily="2" charset="-78"/>
            </a:endParaRPr>
          </a:p>
        </p:txBody>
      </p:sp>
      <p:sp>
        <p:nvSpPr>
          <p:cNvPr id="17" name="Rectangle: Rounded Corners 16">
            <a:extLst>
              <a:ext uri="{FF2B5EF4-FFF2-40B4-BE49-F238E27FC236}">
                <a16:creationId xmlns="" xmlns:a16="http://schemas.microsoft.com/office/drawing/2014/main" id="{9193A5EC-AE58-877B-C356-242EAB6BB033}"/>
              </a:ext>
            </a:extLst>
          </p:cNvPr>
          <p:cNvSpPr/>
          <p:nvPr/>
        </p:nvSpPr>
        <p:spPr>
          <a:xfrm>
            <a:off x="726441" y="7646642"/>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نتایج و بحث</a:t>
            </a:r>
            <a:endParaRPr lang="en-US" sz="8000" dirty="0">
              <a:cs typeface="B Titr" panose="00000700000000000000" pitchFamily="2" charset="-78"/>
            </a:endParaRPr>
          </a:p>
        </p:txBody>
      </p:sp>
      <p:sp>
        <p:nvSpPr>
          <p:cNvPr id="18" name="Rectangle: Rounded Corners 17">
            <a:extLst>
              <a:ext uri="{FF2B5EF4-FFF2-40B4-BE49-F238E27FC236}">
                <a16:creationId xmlns="" xmlns:a16="http://schemas.microsoft.com/office/drawing/2014/main" id="{F1D38789-E668-882E-8D54-80F005E42EF5}"/>
              </a:ext>
            </a:extLst>
          </p:cNvPr>
          <p:cNvSpPr/>
          <p:nvPr/>
        </p:nvSpPr>
        <p:spPr>
          <a:xfrm>
            <a:off x="12952093" y="16355490"/>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مقدمه</a:t>
            </a:r>
            <a:endParaRPr lang="en-US" sz="8000" dirty="0">
              <a:cs typeface="B Titr" panose="00000700000000000000" pitchFamily="2" charset="-78"/>
            </a:endParaRPr>
          </a:p>
        </p:txBody>
      </p:sp>
      <p:sp>
        <p:nvSpPr>
          <p:cNvPr id="19" name="Rectangle: Rounded Corners 18">
            <a:extLst>
              <a:ext uri="{FF2B5EF4-FFF2-40B4-BE49-F238E27FC236}">
                <a16:creationId xmlns="" xmlns:a16="http://schemas.microsoft.com/office/drawing/2014/main" id="{51BA1E9B-E599-D67D-A292-7CBB901D216A}"/>
              </a:ext>
            </a:extLst>
          </p:cNvPr>
          <p:cNvSpPr/>
          <p:nvPr/>
        </p:nvSpPr>
        <p:spPr>
          <a:xfrm>
            <a:off x="12952093" y="25431521"/>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مواد و روش‌ها</a:t>
            </a:r>
            <a:endParaRPr lang="en-US" sz="8000" dirty="0">
              <a:cs typeface="B Titr" panose="00000700000000000000" pitchFamily="2" charset="-78"/>
            </a:endParaRPr>
          </a:p>
        </p:txBody>
      </p:sp>
      <p:sp>
        <p:nvSpPr>
          <p:cNvPr id="20" name="Rectangle: Rounded Corners 19">
            <a:extLst>
              <a:ext uri="{FF2B5EF4-FFF2-40B4-BE49-F238E27FC236}">
                <a16:creationId xmlns="" xmlns:a16="http://schemas.microsoft.com/office/drawing/2014/main" id="{0DD174B3-604C-8FB8-E5D8-966F1229F590}"/>
              </a:ext>
            </a:extLst>
          </p:cNvPr>
          <p:cNvSpPr/>
          <p:nvPr/>
        </p:nvSpPr>
        <p:spPr>
          <a:xfrm>
            <a:off x="726441" y="26757401"/>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منابع</a:t>
            </a:r>
            <a:endParaRPr lang="en-US" sz="8000" dirty="0">
              <a:cs typeface="B Titr" panose="00000700000000000000" pitchFamily="2" charset="-78"/>
            </a:endParaRPr>
          </a:p>
        </p:txBody>
      </p:sp>
      <p:sp>
        <p:nvSpPr>
          <p:cNvPr id="22" name="TextBox 21">
            <a:extLst>
              <a:ext uri="{FF2B5EF4-FFF2-40B4-BE49-F238E27FC236}">
                <a16:creationId xmlns="" xmlns:a16="http://schemas.microsoft.com/office/drawing/2014/main" id="{4A3042C6-9FEA-9D92-A001-967326533BFE}"/>
              </a:ext>
            </a:extLst>
          </p:cNvPr>
          <p:cNvSpPr txBox="1"/>
          <p:nvPr/>
        </p:nvSpPr>
        <p:spPr>
          <a:xfrm>
            <a:off x="12952093" y="9010197"/>
            <a:ext cx="11521440" cy="7294305"/>
          </a:xfrm>
          <a:prstGeom prst="rect">
            <a:avLst/>
          </a:prstGeom>
          <a:noFill/>
        </p:spPr>
        <p:txBody>
          <a:bodyPr wrap="square" rtlCol="0">
            <a:spAutoFit/>
          </a:bodyPr>
          <a:lstStyle/>
          <a:p>
            <a:pPr algn="just" rtl="1"/>
            <a:r>
              <a:rPr lang="fa-IR" sz="3600" dirty="0">
                <a:cs typeface="B Nazanin" panose="00000400000000000000" pitchFamily="2" charset="-78"/>
              </a:rPr>
              <a:t>به منظور بررسی غلظت عناصر مختلف برنج تحت سيستم‌هاي مختلف كاشت ارقام برنج، آزمایشی به صورت کرت‌های‌ خرد شده در قالب طرح بلوک‌های کامل تصادفی با چهار تکرار در مزرعه‌اي واقع در شهرستان نکا در سال 1390 اجرا شد. دو رقم بومی سنگ طارم و طارم هاشمي به عنوان عامل اصلی و سيستم‌هاي كاشت رايج منطقه (سنتي)، بهبوديافته (فشرده) و سيستم نوين كاشت يا </a:t>
            </a:r>
            <a:r>
              <a:rPr lang="en-US" sz="3600" dirty="0">
                <a:cs typeface="B Nazanin" panose="00000400000000000000" pitchFamily="2" charset="-78"/>
              </a:rPr>
              <a:t>SRI</a:t>
            </a:r>
            <a:r>
              <a:rPr lang="fa-IR" sz="3600" dirty="0">
                <a:cs typeface="B Nazanin" panose="00000400000000000000" pitchFamily="2" charset="-78"/>
              </a:rPr>
              <a:t> (تلفيقي از سيستم بهبوديافته و اكولوژيك) به عنوان عامل فرعی بودند.</a:t>
            </a:r>
            <a:r>
              <a:rPr lang="fa-IR" sz="3600" b="1" dirty="0">
                <a:cs typeface="B Nazanin" panose="00000400000000000000" pitchFamily="2" charset="-78"/>
              </a:rPr>
              <a:t> </a:t>
            </a:r>
            <a:r>
              <a:rPr lang="fa-IR" sz="3600" dirty="0">
                <a:cs typeface="B Nazanin" panose="00000400000000000000" pitchFamily="2" charset="-78"/>
              </a:rPr>
              <a:t>نتايج نشان داد غلظت نيتروژن دانه و کاه، غلظت پتاسیم کاه برای رقم طارم هاشمی بیشتر از رقم سنگ طارم به دست آمد. بالاترين غلظت نيتروژن دانه (633/1 درصد) تحت سیستم </a:t>
            </a:r>
            <a:r>
              <a:rPr lang="en-US" sz="3600" dirty="0">
                <a:cs typeface="B Nazanin" panose="00000400000000000000" pitchFamily="2" charset="-78"/>
              </a:rPr>
              <a:t>SRI</a:t>
            </a:r>
            <a:r>
              <a:rPr lang="fa-IR" sz="3600" dirty="0">
                <a:cs typeface="B Nazanin" panose="00000400000000000000" pitchFamily="2" charset="-78"/>
              </a:rPr>
              <a:t> و بیشترین غلظت نیتروژن و پتاسیم کاه در سیستم سنتی مشاهده شد. </a:t>
            </a:r>
            <a:r>
              <a:rPr lang="ar-SA" sz="3600" dirty="0">
                <a:cs typeface="B Nazanin" panose="00000400000000000000" pitchFamily="2" charset="-78"/>
              </a:rPr>
              <a:t>کمترین غلظت نیتروژن، پتاسیم و فسفر دانه برای سیستم سنتی به دست آمد. </a:t>
            </a:r>
            <a:r>
              <a:rPr lang="fa-IR" sz="3600" dirty="0">
                <a:cs typeface="B Nazanin" panose="00000400000000000000" pitchFamily="2" charset="-78"/>
              </a:rPr>
              <a:t>بنابراين با توجه به نتایج به دست آمده دو سیستم زراعی بهبودیافته و </a:t>
            </a:r>
            <a:r>
              <a:rPr lang="en-US" sz="3600" dirty="0">
                <a:cs typeface="B Nazanin" panose="00000400000000000000" pitchFamily="2" charset="-78"/>
              </a:rPr>
              <a:t>SRI</a:t>
            </a:r>
            <a:r>
              <a:rPr lang="fa-IR" sz="3600" dirty="0">
                <a:cs typeface="B Nazanin" panose="00000400000000000000" pitchFamily="2" charset="-78"/>
              </a:rPr>
              <a:t> به دلیل بهبود پارامترهای کیفی برای دو رقم برنج به عنوان تیمار مناسب بودند.</a:t>
            </a:r>
            <a:endParaRPr lang="en-US" sz="3600" dirty="0">
              <a:cs typeface="B Nazanin" panose="00000400000000000000" pitchFamily="2" charset="-78"/>
            </a:endParaRPr>
          </a:p>
          <a:p>
            <a:pPr algn="just" rtl="1"/>
            <a:r>
              <a:rPr lang="fa-IR" sz="3600" b="1" dirty="0">
                <a:cs typeface="B Nazanin" panose="00000400000000000000" pitchFamily="2" charset="-78"/>
              </a:rPr>
              <a:t>واژه‌هاي كليدي:</a:t>
            </a:r>
            <a:r>
              <a:rPr lang="fa-IR" sz="3600" dirty="0">
                <a:cs typeface="B Nazanin" panose="00000400000000000000" pitchFamily="2" charset="-78"/>
              </a:rPr>
              <a:t> </a:t>
            </a:r>
            <a:r>
              <a:rPr lang="en-US" sz="3600" dirty="0">
                <a:cs typeface="B Nazanin" panose="00000400000000000000" pitchFamily="2" charset="-78"/>
              </a:rPr>
              <a:t>SRI</a:t>
            </a:r>
            <a:r>
              <a:rPr lang="fa-IR" sz="3600" dirty="0">
                <a:cs typeface="B Nazanin" panose="00000400000000000000" pitchFamily="2" charset="-78"/>
              </a:rPr>
              <a:t>، رقم، سیستم زراعی، عملكرد دانه.</a:t>
            </a:r>
            <a:endParaRPr lang="en-US" sz="3600" dirty="0">
              <a:cs typeface="B Nazanin" panose="00000400000000000000" pitchFamily="2" charset="-78"/>
            </a:endParaRPr>
          </a:p>
        </p:txBody>
      </p:sp>
      <p:sp>
        <p:nvSpPr>
          <p:cNvPr id="24" name="TextBox 23">
            <a:extLst>
              <a:ext uri="{FF2B5EF4-FFF2-40B4-BE49-F238E27FC236}">
                <a16:creationId xmlns="" xmlns:a16="http://schemas.microsoft.com/office/drawing/2014/main" id="{E75F5EC5-5D11-481B-FBB8-0EB51A221D2D}"/>
              </a:ext>
            </a:extLst>
          </p:cNvPr>
          <p:cNvSpPr txBox="1"/>
          <p:nvPr/>
        </p:nvSpPr>
        <p:spPr>
          <a:xfrm>
            <a:off x="12952093" y="26985324"/>
            <a:ext cx="11521440" cy="7848302"/>
          </a:xfrm>
          <a:prstGeom prst="rect">
            <a:avLst/>
          </a:prstGeom>
          <a:noFill/>
        </p:spPr>
        <p:txBody>
          <a:bodyPr wrap="square" rtlCol="0">
            <a:spAutoFit/>
          </a:bodyPr>
          <a:lstStyle/>
          <a:p>
            <a:pPr algn="just" rtl="1"/>
            <a:r>
              <a:rPr lang="fa-IR" sz="3600" dirty="0"/>
              <a:t> اين آزمایش در مزرعه تحقيقاتي واقع در شهرستان نکا به فاصله 25 كيلومتري ايستگاه تحقيقات زراعي بايع‌كلا در امتداد ساحل درياي خزر با عرض جغرافیایی 36 درجه و 40 دقیقه شمالی و طول جغرافیایی 53 درجه و 17 درجه شرقی در سال 1390 انجام شد. آزمايش به شكل كرت‌هاي‌ خرد شده در قالب طرح پايه بلوك‌هاي كامل تصادفي با چهار تكرار اجرا شد. ارقام پابلند سنگ طارم و طارم هاشمي به‌عنوان عامل اصلی و نظام‌هاي كاشت رايج منطقه (سنتي)، بهبوديافته و تشديد (تقويت) شده به‌عنوان عامل فرعی بودند که مشخصات و جرئیات نظام‌های کاشت در جدول 1 ارائه شده است. </a:t>
            </a:r>
            <a:endParaRPr lang="fa-IR" sz="3600" dirty="0" smtClean="0"/>
          </a:p>
          <a:p>
            <a:pPr algn="just" rtl="1"/>
            <a:r>
              <a:rPr lang="fa-IR" sz="3600" dirty="0"/>
              <a:t> برای اندازه‌گیری غلظت نیتروژن دانه و بوته به روش میکروکجلدال، فسفر به روش منحنی کالیبراسیون و همچنین تعیین پتاسیم دانه و بوته و مولفه‌های زراعی و فیزیولوژیکی به روش دوبرمن (</a:t>
            </a:r>
            <a:r>
              <a:rPr lang="en-US" sz="3600" dirty="0" err="1"/>
              <a:t>Dobermann</a:t>
            </a:r>
            <a:r>
              <a:rPr lang="en-US" sz="3600" dirty="0"/>
              <a:t>, 2005</a:t>
            </a:r>
            <a:r>
              <a:rPr lang="fa-IR" sz="3600" dirty="0"/>
              <a:t>) استفاده شد. به روش تجزيه و تحليل آماري داده‌ها با استفاده از نرم‌افزار آماري</a:t>
            </a:r>
            <a:r>
              <a:rPr lang="en-US" sz="3600" dirty="0"/>
              <a:t>SAS (ver.9) </a:t>
            </a:r>
            <a:r>
              <a:rPr lang="fa-IR" sz="3600" dirty="0"/>
              <a:t> انجام گرديد و مقايسه ميانگين بر اساس آزمون دانكن در سطح احتمال پنج درصد انجام شده است.</a:t>
            </a:r>
            <a:endParaRPr lang="fa-IR" sz="3600" dirty="0">
              <a:cs typeface="B Nazanin" panose="00000400000000000000" pitchFamily="2" charset="-78"/>
            </a:endParaRPr>
          </a:p>
        </p:txBody>
      </p:sp>
      <p:sp>
        <p:nvSpPr>
          <p:cNvPr id="26" name="TextBox 25">
            <a:extLst>
              <a:ext uri="{FF2B5EF4-FFF2-40B4-BE49-F238E27FC236}">
                <a16:creationId xmlns="" xmlns:a16="http://schemas.microsoft.com/office/drawing/2014/main" id="{8FF411E3-9FBF-0416-9B5A-0CBCC5AB8E5D}"/>
              </a:ext>
            </a:extLst>
          </p:cNvPr>
          <p:cNvSpPr txBox="1"/>
          <p:nvPr/>
        </p:nvSpPr>
        <p:spPr>
          <a:xfrm>
            <a:off x="726441" y="9010197"/>
            <a:ext cx="11521440" cy="3416320"/>
          </a:xfrm>
          <a:prstGeom prst="rect">
            <a:avLst/>
          </a:prstGeom>
          <a:noFill/>
        </p:spPr>
        <p:txBody>
          <a:bodyPr wrap="square" rtlCol="0">
            <a:spAutoFit/>
          </a:bodyPr>
          <a:lstStyle/>
          <a:p>
            <a:pPr algn="just" rtl="1"/>
            <a:r>
              <a:rPr lang="fa-IR" sz="3600" dirty="0"/>
              <a:t> </a:t>
            </a:r>
            <a:r>
              <a:rPr lang="ar-SA" sz="3600" dirty="0"/>
              <a:t> یافته‌های پژوهش نشان داد غلظت نیتروژن دانه و کاه و غلظت پتاسیم کاه برای رقم طارم هاشمی بیشتر از رقم سنگ طارم بود. همچنین بیشترین غلظت نیتروژن دانه برای سیستم </a:t>
            </a:r>
            <a:r>
              <a:rPr lang="en-US" sz="3600" dirty="0"/>
              <a:t>SRI</a:t>
            </a:r>
            <a:r>
              <a:rPr lang="ar-SA" sz="3600" dirty="0"/>
              <a:t> و پتاسیم و فسفر دانه در سیستم بهبود یافته مشاهده شد و کمترین غلظت نیتروژن، پتاسیم و فسفر دانه برای سیستم سنتی به دست آمد. </a:t>
            </a:r>
            <a:r>
              <a:rPr lang="fa-IR" sz="3600" dirty="0"/>
              <a:t>بنابراين با توجه به نتایج به دست آمده دو سیستم زراعی بهبود یافته و </a:t>
            </a:r>
            <a:r>
              <a:rPr lang="en-US" sz="3600" dirty="0"/>
              <a:t>SRI</a:t>
            </a:r>
            <a:r>
              <a:rPr lang="fa-IR" sz="3600" dirty="0"/>
              <a:t> به دلیل بهبود پارامترهای کیفی برای دو رقم برنج به عنوان تیمار مناسب بودند. </a:t>
            </a:r>
          </a:p>
        </p:txBody>
      </p:sp>
      <p:sp>
        <p:nvSpPr>
          <p:cNvPr id="2" name="TextBox 1">
            <a:extLst>
              <a:ext uri="{FF2B5EF4-FFF2-40B4-BE49-F238E27FC236}">
                <a16:creationId xmlns="" xmlns:a16="http://schemas.microsoft.com/office/drawing/2014/main" id="{61B6C762-183D-8D46-6B2E-D77D9D8D714B}"/>
              </a:ext>
            </a:extLst>
          </p:cNvPr>
          <p:cNvSpPr txBox="1"/>
          <p:nvPr/>
        </p:nvSpPr>
        <p:spPr>
          <a:xfrm>
            <a:off x="726441" y="28156417"/>
            <a:ext cx="11521440" cy="6986528"/>
          </a:xfrm>
          <a:prstGeom prst="rect">
            <a:avLst/>
          </a:prstGeom>
          <a:noFill/>
        </p:spPr>
        <p:txBody>
          <a:bodyPr wrap="square" rtlCol="0">
            <a:spAutoFit/>
          </a:bodyPr>
          <a:lstStyle/>
          <a:p>
            <a:pPr algn="just"/>
            <a:r>
              <a:rPr lang="en-US" sz="2800" dirty="0" err="1" smtClean="0"/>
              <a:t>Dobermann</a:t>
            </a:r>
            <a:r>
              <a:rPr lang="en-US" sz="2800" dirty="0" smtClean="0"/>
              <a:t> </a:t>
            </a:r>
            <a:r>
              <a:rPr lang="en-US" sz="2800" dirty="0"/>
              <a:t>A</a:t>
            </a:r>
            <a:r>
              <a:rPr lang="fa-IR" sz="2800" dirty="0" smtClean="0"/>
              <a:t>.)</a:t>
            </a:r>
            <a:r>
              <a:rPr lang="en-US" sz="2800" dirty="0"/>
              <a:t>2005</a:t>
            </a:r>
            <a:r>
              <a:rPr lang="fa-IR" sz="2800" dirty="0"/>
              <a:t>(</a:t>
            </a:r>
            <a:r>
              <a:rPr lang="en-US" sz="2800" dirty="0"/>
              <a:t>. Nitrogen use efficiency - State of the art. IFA International Workshop on Enhanced - Efficiency Fertilizers Frankfurt, Germany, 28-30 June.</a:t>
            </a:r>
          </a:p>
          <a:p>
            <a:pPr algn="just"/>
            <a:r>
              <a:rPr lang="en-US" sz="2800" dirty="0"/>
              <a:t>FAO </a:t>
            </a:r>
            <a:r>
              <a:rPr lang="fa-IR" sz="2800" dirty="0"/>
              <a:t>)</a:t>
            </a:r>
            <a:r>
              <a:rPr lang="en-US" sz="2800" dirty="0"/>
              <a:t>2021</a:t>
            </a:r>
            <a:r>
              <a:rPr lang="fa-IR" sz="2800" dirty="0"/>
              <a:t>(</a:t>
            </a:r>
            <a:r>
              <a:rPr lang="en-US" sz="2800" dirty="0"/>
              <a:t>. World Food and Agriculture - Statistical Yearbook 2021. Rome. </a:t>
            </a:r>
            <a:r>
              <a:rPr lang="en-US" sz="2800" u="sng" dirty="0">
                <a:hlinkClick r:id="rId3"/>
              </a:rPr>
              <a:t>https://doi.org/10.4060/cb4477en</a:t>
            </a:r>
            <a:endParaRPr lang="en-US" sz="2800" dirty="0"/>
          </a:p>
          <a:p>
            <a:pPr algn="just"/>
            <a:r>
              <a:rPr lang="en-US" sz="2800" dirty="0" smtClean="0"/>
              <a:t>Thakur</a:t>
            </a:r>
            <a:r>
              <a:rPr lang="en-US" sz="2800" dirty="0"/>
              <a:t>, A. K., </a:t>
            </a:r>
            <a:r>
              <a:rPr lang="en-US" sz="2800" dirty="0" err="1"/>
              <a:t>Rath</a:t>
            </a:r>
            <a:r>
              <a:rPr lang="en-US" sz="2800" dirty="0"/>
              <a:t>, S., </a:t>
            </a:r>
            <a:r>
              <a:rPr lang="en-US" sz="2800" dirty="0" err="1"/>
              <a:t>Patil</a:t>
            </a:r>
            <a:r>
              <a:rPr lang="en-US" sz="2800" dirty="0"/>
              <a:t>, D.U., and Kumar, A. (2011). Effects on rice plant morphology and physiology of water and associated management practices of the system of rice intensification and their implications for crop performance. </a:t>
            </a:r>
            <a:r>
              <a:rPr lang="en-US" sz="2800" i="1" dirty="0"/>
              <a:t>Paddy and Water Environment</a:t>
            </a:r>
            <a:r>
              <a:rPr lang="en-US" sz="2800" dirty="0"/>
              <a:t>, 9: 13-24.</a:t>
            </a:r>
          </a:p>
          <a:p>
            <a:pPr algn="just"/>
            <a:r>
              <a:rPr lang="en-US" sz="2800" dirty="0" smtClean="0"/>
              <a:t>Zhao</a:t>
            </a:r>
            <a:r>
              <a:rPr lang="en-US" sz="2800" dirty="0"/>
              <a:t>, L., Wu, L., Wu, M., and Li, L. (2011). Nutrient uptake and water use efficiency as affected by modified rice cultivation methods with reduced irrigation. </a:t>
            </a:r>
            <a:r>
              <a:rPr lang="en-US" sz="2800" i="1" dirty="0"/>
              <a:t>Paddy and Water Environment</a:t>
            </a:r>
            <a:r>
              <a:rPr lang="en-US" sz="2800" dirty="0"/>
              <a:t>, 9: 25-32.</a:t>
            </a:r>
          </a:p>
          <a:p>
            <a:pPr algn="just"/>
            <a:r>
              <a:rPr lang="en-US" sz="2800" dirty="0"/>
              <a:t>Zhao, L., Wu, L., Li, Y., Lu, X., Zhu, D., and</a:t>
            </a:r>
            <a:r>
              <a:rPr lang="en-US" sz="2800" i="1" dirty="0"/>
              <a:t> </a:t>
            </a:r>
            <a:r>
              <a:rPr lang="en-US" sz="2800" dirty="0" err="1"/>
              <a:t>Uphoff</a:t>
            </a:r>
            <a:r>
              <a:rPr lang="en-US" sz="2800" dirty="0"/>
              <a:t>, N. (2009). Influence of the system of rice intensification on rice yield and nitrogen and water use Efficiency with different n application rates. Experimental Agriculture. Cambridge University Press, 45: 275-286.</a:t>
            </a:r>
            <a:endParaRPr lang="fa-IR" sz="2800" dirty="0">
              <a:cs typeface="B Nazanin" panose="00000400000000000000" pitchFamily="2" charset="-78"/>
            </a:endParaRPr>
          </a:p>
        </p:txBody>
      </p:sp>
      <p:sp>
        <p:nvSpPr>
          <p:cNvPr id="5" name="TextBox 4">
            <a:extLst>
              <a:ext uri="{FF2B5EF4-FFF2-40B4-BE49-F238E27FC236}">
                <a16:creationId xmlns="" xmlns:a16="http://schemas.microsoft.com/office/drawing/2014/main" id="{A992D7B7-4F48-B84E-AB36-1CB491FF5FC0}"/>
              </a:ext>
            </a:extLst>
          </p:cNvPr>
          <p:cNvSpPr txBox="1"/>
          <p:nvPr/>
        </p:nvSpPr>
        <p:spPr>
          <a:xfrm>
            <a:off x="12952093" y="17909293"/>
            <a:ext cx="11521440" cy="7294305"/>
          </a:xfrm>
          <a:prstGeom prst="rect">
            <a:avLst/>
          </a:prstGeom>
          <a:noFill/>
        </p:spPr>
        <p:txBody>
          <a:bodyPr wrap="square" rtlCol="0">
            <a:spAutoFit/>
          </a:bodyPr>
          <a:lstStyle/>
          <a:p>
            <a:pPr algn="just" rtl="1"/>
            <a:r>
              <a:rPr lang="ar-SA" sz="3600" dirty="0"/>
              <a:t>برنج يك ماده غذايي بسيار ارزشمند است و پس از گندم، پر مصرف‌ترين محصول كشاورزي مي‌باشد. به طوري‌كه گندم و برنج جمعاَ حدود 40 درصد انرژي مصرفي انسان را تشكيل مي‌دهند (</a:t>
            </a:r>
            <a:r>
              <a:rPr lang="en-US" sz="3600" dirty="0" err="1"/>
              <a:t>Fao</a:t>
            </a:r>
            <a:r>
              <a:rPr lang="en-US" sz="3600" dirty="0"/>
              <a:t>, 2021</a:t>
            </a:r>
            <a:r>
              <a:rPr lang="ar-SA" sz="3600" dirty="0"/>
              <a:t>). بيش از 90 درصد برنج دنيا در آسيا توليد و مصرف مي‌شود (</a:t>
            </a:r>
            <a:r>
              <a:rPr lang="en-US" sz="3600" dirty="0" err="1"/>
              <a:t>Fao</a:t>
            </a:r>
            <a:r>
              <a:rPr lang="en-US" sz="3600" dirty="0"/>
              <a:t>, 2021</a:t>
            </a:r>
            <a:r>
              <a:rPr lang="ar-SA" sz="3600" dirty="0"/>
              <a:t>). </a:t>
            </a:r>
            <a:r>
              <a:rPr lang="fa-IR" sz="3600" dirty="0"/>
              <a:t>در سيستم نوين مديريت كاشت، مزرعه نبايد هميشه به صورت غرقاب و يا خشك باشد، بلكه خاك مزرعه بايد هميشه مرطوب ولي از زهكش مناسب و تهويه كافي برخوردار باشد (</a:t>
            </a:r>
            <a:r>
              <a:rPr lang="en-US" sz="3600" dirty="0" err="1"/>
              <a:t>Anitha</a:t>
            </a:r>
            <a:r>
              <a:rPr lang="en-US" sz="3600" dirty="0"/>
              <a:t> and </a:t>
            </a:r>
            <a:r>
              <a:rPr lang="en-US" sz="3600" dirty="0" err="1"/>
              <a:t>Chellappan</a:t>
            </a:r>
            <a:r>
              <a:rPr lang="en-US" sz="3600" dirty="0"/>
              <a:t>, 2011</a:t>
            </a:r>
            <a:r>
              <a:rPr lang="fa-IR" sz="3600" dirty="0"/>
              <a:t>). دیگر محققان بیان داشتند روش كاشت </a:t>
            </a:r>
            <a:r>
              <a:rPr lang="en-US" sz="3600" dirty="0"/>
              <a:t>SRI</a:t>
            </a:r>
            <a:r>
              <a:rPr lang="fa-IR" sz="3600" dirty="0"/>
              <a:t> بر جذب عناصر </a:t>
            </a:r>
            <a:r>
              <a:rPr lang="en-US" sz="3600" dirty="0"/>
              <a:t>NPK </a:t>
            </a:r>
            <a:r>
              <a:rPr lang="fa-IR" sz="3600" dirty="0"/>
              <a:t>در طول دوره رشد گياه برنج اثر معني‌داري داشت و در روش </a:t>
            </a:r>
            <a:r>
              <a:rPr lang="en-US" sz="3600" dirty="0"/>
              <a:t>SRI</a:t>
            </a:r>
            <a:r>
              <a:rPr lang="fa-IR" sz="3600" dirty="0"/>
              <a:t> جذب عناصر </a:t>
            </a:r>
            <a:r>
              <a:rPr lang="en-US" sz="3600" dirty="0"/>
              <a:t>NPK </a:t>
            </a:r>
            <a:r>
              <a:rPr lang="fa-IR" sz="3600" dirty="0"/>
              <a:t>در كل اندام‌هاي هوايي گياه در تمامي مراحل رشد به جزء مرحله پنجه‌زني افزايش يافت </a:t>
            </a:r>
            <a:r>
              <a:rPr lang="fa-IR" sz="3600" dirty="0" smtClean="0"/>
              <a:t>(</a:t>
            </a:r>
            <a:r>
              <a:rPr lang="en-US" sz="3600" dirty="0"/>
              <a:t>Zhao </a:t>
            </a:r>
            <a:r>
              <a:rPr lang="en-US" sz="3600" i="1" dirty="0"/>
              <a:t>et al.,</a:t>
            </a:r>
            <a:r>
              <a:rPr lang="en-US" sz="3600" dirty="0"/>
              <a:t> 2011</a:t>
            </a:r>
            <a:r>
              <a:rPr lang="fa-IR" sz="3600" dirty="0"/>
              <a:t>). همچنین دیگر محققان اظهار داشتند جذب نيتروژن توسط گياه و كارايي استفاده از نيتروژن در نظام </a:t>
            </a:r>
            <a:r>
              <a:rPr lang="en-US" sz="3600" dirty="0"/>
              <a:t>SRI</a:t>
            </a:r>
            <a:r>
              <a:rPr lang="fa-IR" sz="3600" dirty="0"/>
              <a:t> بالاتر از نظام رايج بود (</a:t>
            </a:r>
            <a:r>
              <a:rPr lang="en-US" sz="3600" dirty="0"/>
              <a:t>Zhao </a:t>
            </a:r>
            <a:r>
              <a:rPr lang="en-US" sz="3600" i="1" dirty="0"/>
              <a:t>et al.,</a:t>
            </a:r>
            <a:r>
              <a:rPr lang="en-US" sz="3600" dirty="0"/>
              <a:t> 2009</a:t>
            </a:r>
            <a:r>
              <a:rPr lang="fa-IR" sz="3600" dirty="0"/>
              <a:t>). بنابراین، هدف از اجرای این پژوهش، بررسی غلظت عناصر ارقام محلی برنج در نظام‌هاي مختلف كاشت بود.</a:t>
            </a:r>
            <a:endParaRPr lang="en-US" sz="3600" dirty="0"/>
          </a:p>
        </p:txBody>
      </p:sp>
      <p:sp>
        <p:nvSpPr>
          <p:cNvPr id="3" name="Rectangle 2"/>
          <p:cNvSpPr/>
          <p:nvPr/>
        </p:nvSpPr>
        <p:spPr>
          <a:xfrm>
            <a:off x="3059471" y="12395739"/>
            <a:ext cx="8204490" cy="523220"/>
          </a:xfrm>
          <a:prstGeom prst="rect">
            <a:avLst/>
          </a:prstGeom>
          <a:solidFill>
            <a:schemeClr val="bg1">
              <a:lumMod val="85000"/>
            </a:schemeClr>
          </a:solidFill>
        </p:spPr>
        <p:txBody>
          <a:bodyPr wrap="none">
            <a:spAutoFit/>
          </a:bodyPr>
          <a:lstStyle/>
          <a:p>
            <a:pPr algn="ctr" rtl="1"/>
            <a:r>
              <a:rPr lang="fa-IR" sz="2800" b="1" dirty="0">
                <a:latin typeface="Calibri" panose="020F0502020204030204" pitchFamily="34" charset="0"/>
                <a:ea typeface="Calibri" panose="020F0502020204030204" pitchFamily="34" charset="0"/>
                <a:cs typeface="B Nazanin" panose="00000400000000000000" pitchFamily="2" charset="-78"/>
              </a:rPr>
              <a:t>جدول 1- مقایسه نظام‌های کاشت فشرده، بهبودیافته و رایج منطقه</a:t>
            </a:r>
            <a:endParaRPr lang="en-US" sz="2400" b="1" dirty="0">
              <a:effectLst/>
              <a:latin typeface="Calibri" panose="020F0502020204030204" pitchFamily="34" charset="0"/>
              <a:ea typeface="Calibri" panose="020F0502020204030204" pitchFamily="34" charset="0"/>
              <a:cs typeface="B Nazanin" panose="000004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2331618737"/>
              </p:ext>
            </p:extLst>
          </p:nvPr>
        </p:nvGraphicFramePr>
        <p:xfrm>
          <a:off x="726442" y="13043141"/>
          <a:ext cx="11521439" cy="7420937"/>
        </p:xfrm>
        <a:graphic>
          <a:graphicData uri="http://schemas.openxmlformats.org/drawingml/2006/table">
            <a:tbl>
              <a:tblPr firstRow="1" firstCol="1" bandRow="1">
                <a:tableStyleId>{5C22544A-7EE6-4342-B048-85BDC9FD1C3A}</a:tableStyleId>
              </a:tblPr>
              <a:tblGrid>
                <a:gridCol w="3366280"/>
                <a:gridCol w="4064689"/>
                <a:gridCol w="2526631"/>
                <a:gridCol w="1563839"/>
              </a:tblGrid>
              <a:tr h="375325">
                <a:tc gridSpan="3">
                  <a:txBody>
                    <a:bodyPr/>
                    <a:lstStyle/>
                    <a:p>
                      <a:pPr marL="0" marR="0" algn="r" rtl="1">
                        <a:lnSpc>
                          <a:spcPct val="107000"/>
                        </a:lnSpc>
                        <a:spcBef>
                          <a:spcPts val="0"/>
                        </a:spcBef>
                        <a:spcAft>
                          <a:spcPts val="0"/>
                        </a:spcAft>
                      </a:pPr>
                      <a:r>
                        <a:rPr lang="fa-IR" sz="2000" b="1">
                          <a:solidFill>
                            <a:schemeClr val="tx1"/>
                          </a:solidFill>
                          <a:effectLst/>
                        </a:rPr>
                        <a:t>نظام کاشت</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marL="0" marR="0" algn="r" rtl="1">
                        <a:lnSpc>
                          <a:spcPct val="107000"/>
                        </a:lnSpc>
                        <a:spcBef>
                          <a:spcPts val="0"/>
                        </a:spcBef>
                        <a:spcAft>
                          <a:spcPts val="0"/>
                        </a:spcAft>
                      </a:pPr>
                      <a:r>
                        <a:rPr lang="fa-IR" sz="2000" b="1">
                          <a:solidFill>
                            <a:schemeClr val="tx1"/>
                          </a:solidFill>
                          <a:effectLst/>
                        </a:rPr>
                        <a:t>نحوه مدیریت</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75325">
                <a:tc>
                  <a:txBody>
                    <a:bodyPr/>
                    <a:lstStyle/>
                    <a:p>
                      <a:pPr marL="0" marR="0" algn="ctr" rtl="1">
                        <a:lnSpc>
                          <a:spcPct val="107000"/>
                        </a:lnSpc>
                        <a:spcBef>
                          <a:spcPts val="0"/>
                        </a:spcBef>
                        <a:spcAft>
                          <a:spcPts val="0"/>
                        </a:spcAft>
                      </a:pPr>
                      <a:r>
                        <a:rPr lang="fa-IR" sz="2000" b="1">
                          <a:solidFill>
                            <a:schemeClr val="tx1"/>
                          </a:solidFill>
                          <a:effectLst/>
                        </a:rPr>
                        <a:t>رایج منطقه</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بهبودیافته</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فشرده</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endParaRPr lang="en-US"/>
                    </a:p>
                  </a:txBody>
                  <a:tcPr/>
                </a:tc>
              </a:tr>
              <a:tr h="375325">
                <a:tc>
                  <a:txBody>
                    <a:bodyPr/>
                    <a:lstStyle/>
                    <a:p>
                      <a:pPr marL="0" marR="0" algn="ctr" rtl="1">
                        <a:lnSpc>
                          <a:spcPct val="107000"/>
                        </a:lnSpc>
                        <a:spcBef>
                          <a:spcPts val="0"/>
                        </a:spcBef>
                        <a:spcAft>
                          <a:spcPts val="0"/>
                        </a:spcAft>
                      </a:pPr>
                      <a:r>
                        <a:rPr lang="fa-IR" sz="2000" b="1">
                          <a:solidFill>
                            <a:schemeClr val="tx1"/>
                          </a:solidFill>
                          <a:effectLst/>
                        </a:rPr>
                        <a:t>کرتی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کرتی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جعبه نشای پلاستیکی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a:solidFill>
                            <a:schemeClr val="tx1"/>
                          </a:solidFill>
                          <a:effectLst/>
                        </a:rPr>
                        <a:t>روش تهیه نشا</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75325">
                <a:tc>
                  <a:txBody>
                    <a:bodyPr/>
                    <a:lstStyle/>
                    <a:p>
                      <a:pPr marL="0" marR="0" algn="ctr" rtl="1">
                        <a:lnSpc>
                          <a:spcPct val="107000"/>
                        </a:lnSpc>
                        <a:spcBef>
                          <a:spcPts val="0"/>
                        </a:spcBef>
                        <a:spcAft>
                          <a:spcPts val="0"/>
                        </a:spcAft>
                      </a:pPr>
                      <a:r>
                        <a:rPr lang="fa-IR" sz="2000" b="1">
                          <a:solidFill>
                            <a:schemeClr val="tx1"/>
                          </a:solidFill>
                          <a:effectLst/>
                        </a:rPr>
                        <a:t>35 روزه</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25 روزه</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20 روزه (4-3 برگی)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a:solidFill>
                            <a:schemeClr val="tx1"/>
                          </a:solidFill>
                          <a:effectLst/>
                        </a:rPr>
                        <a:t>سن نشا</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75325">
                <a:tc>
                  <a:txBody>
                    <a:bodyPr/>
                    <a:lstStyle/>
                    <a:p>
                      <a:pPr marL="0" marR="0" algn="ctr" rtl="1">
                        <a:lnSpc>
                          <a:spcPct val="107000"/>
                        </a:lnSpc>
                        <a:spcBef>
                          <a:spcPts val="0"/>
                        </a:spcBef>
                        <a:spcAft>
                          <a:spcPts val="0"/>
                        </a:spcAft>
                      </a:pPr>
                      <a:r>
                        <a:rPr lang="fa-IR" sz="2000" b="1">
                          <a:solidFill>
                            <a:schemeClr val="tx1"/>
                          </a:solidFill>
                          <a:effectLst/>
                        </a:rPr>
                        <a:t>متغیر، تصادفی و نامنظم</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25×25 سانتی‌متر مربع</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20×20 سانتی‌متر مربع</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a:solidFill>
                            <a:schemeClr val="tx1"/>
                          </a:solidFill>
                          <a:effectLst/>
                        </a:rPr>
                        <a:t>آرایش کاشت</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75325">
                <a:tc>
                  <a:txBody>
                    <a:bodyPr/>
                    <a:lstStyle/>
                    <a:p>
                      <a:pPr marL="0" marR="0" algn="ctr" rtl="1">
                        <a:lnSpc>
                          <a:spcPct val="107000"/>
                        </a:lnSpc>
                        <a:spcBef>
                          <a:spcPts val="0"/>
                        </a:spcBef>
                        <a:spcAft>
                          <a:spcPts val="0"/>
                        </a:spcAft>
                      </a:pPr>
                      <a:r>
                        <a:rPr lang="fa-IR" sz="2000" b="1">
                          <a:solidFill>
                            <a:schemeClr val="tx1"/>
                          </a:solidFill>
                          <a:effectLst/>
                        </a:rPr>
                        <a:t>تعداد 5-3 نشا در هر کپه به‌صورت تصادفی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تعداد 3 نشا در هر کپه</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تعداد 2 نشا در هر کپه </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a:solidFill>
                            <a:schemeClr val="tx1"/>
                          </a:solidFill>
                          <a:effectLst/>
                        </a:rPr>
                        <a:t>تعداد نشا</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750649">
                <a:tc>
                  <a:txBody>
                    <a:bodyPr/>
                    <a:lstStyle/>
                    <a:p>
                      <a:pPr marL="0" marR="0" algn="ctr" rtl="1">
                        <a:lnSpc>
                          <a:spcPct val="107000"/>
                        </a:lnSpc>
                        <a:spcBef>
                          <a:spcPts val="0"/>
                        </a:spcBef>
                        <a:spcAft>
                          <a:spcPts val="0"/>
                        </a:spcAft>
                      </a:pPr>
                      <a:r>
                        <a:rPr lang="fa-IR" sz="2000" b="1">
                          <a:solidFill>
                            <a:schemeClr val="tx1"/>
                          </a:solidFill>
                          <a:effectLst/>
                        </a:rPr>
                        <a:t>200 کیلوگرم در هکتار کود اوره، 100 کیلوگرم در هکتار سوپرفسفات تریپل، 100 کیلوگرم در هکتار سولفات پتاسیم </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200 کیلوگرم در هکتار کود اوره، 100 کیلوگرم در هکتار سوپرفسفات تریپل، 100 کیلوگرم در هکتار سولفات پتاسیم </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dirty="0">
                          <a:solidFill>
                            <a:schemeClr val="tx1"/>
                          </a:solidFill>
                          <a:effectLst/>
                        </a:rPr>
                        <a:t>100 کیلوگرم نیتروژن در هکتار، 10 تن کود دامی در هکتار </a:t>
                      </a:r>
                      <a:endParaRPr lang="en-US" sz="2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a:solidFill>
                            <a:schemeClr val="tx1"/>
                          </a:solidFill>
                          <a:effectLst/>
                        </a:rPr>
                        <a:t>میزان مصرف کود</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1125974">
                <a:tc>
                  <a:txBody>
                    <a:bodyPr/>
                    <a:lstStyle/>
                    <a:p>
                      <a:pPr marL="0" marR="0" algn="ctr" rtl="1">
                        <a:lnSpc>
                          <a:spcPct val="107000"/>
                        </a:lnSpc>
                        <a:spcBef>
                          <a:spcPts val="0"/>
                        </a:spcBef>
                        <a:spcAft>
                          <a:spcPts val="0"/>
                        </a:spcAft>
                      </a:pPr>
                      <a:r>
                        <a:rPr lang="fa-IR" sz="2000" b="1">
                          <a:solidFill>
                            <a:schemeClr val="tx1"/>
                          </a:solidFill>
                          <a:effectLst/>
                        </a:rPr>
                        <a:t>مصرف تمامی فسفر و پتاسیم و 75 درصد کود نیتروژن به‌صورت پایه، 25 درصد نیتروژن به‌صورت سرک در مرحله 30 روز بعد از نشاکاری </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مصرف 50 درصد اوره و پتاسیم و تمامی کود فسفر به‌صورت پایه، 50 درصد پتاسیم و 25 درصد اوره به‌صورت سرک در مرحله 30 روز بعد از نشاکاری و مصرف 25 درصد اوره در مرحله ظهور خوشه</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مصرف 50 درصد اوره و کود دامی به‌صورت پایه و 50 درصد باقی‌مانده در مرحله ظهور خوشه آغازین</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a:solidFill>
                            <a:schemeClr val="tx1"/>
                          </a:solidFill>
                          <a:effectLst/>
                        </a:rPr>
                        <a:t>شیوه مصرف کود</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750649">
                <a:tc>
                  <a:txBody>
                    <a:bodyPr/>
                    <a:lstStyle/>
                    <a:p>
                      <a:pPr marL="0" marR="0" algn="ctr" rtl="1">
                        <a:lnSpc>
                          <a:spcPct val="107000"/>
                        </a:lnSpc>
                        <a:spcBef>
                          <a:spcPts val="0"/>
                        </a:spcBef>
                        <a:spcAft>
                          <a:spcPts val="0"/>
                        </a:spcAft>
                      </a:pPr>
                      <a:r>
                        <a:rPr lang="fa-IR" sz="2000" b="1">
                          <a:solidFill>
                            <a:schemeClr val="tx1"/>
                          </a:solidFill>
                          <a:effectLst/>
                        </a:rPr>
                        <a:t>غرقاب دائم</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dirty="0">
                          <a:solidFill>
                            <a:schemeClr val="tx1"/>
                          </a:solidFill>
                          <a:effectLst/>
                        </a:rPr>
                        <a:t>غرقاب دائم به‌همراه یک‌بار خزوج آب در مرحله حداکثر پنجه‌زنی و سپس غرقاب دائم</a:t>
                      </a:r>
                      <a:endParaRPr lang="en-US" sz="2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غرقاب تا دو هفته بعد از نشاکاری و سپس انجام آبیاری تناوبی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a:solidFill>
                            <a:schemeClr val="tx1"/>
                          </a:solidFill>
                          <a:effectLst/>
                        </a:rPr>
                        <a:t>مدیریت آبیاری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750649">
                <a:tc>
                  <a:txBody>
                    <a:bodyPr/>
                    <a:lstStyle/>
                    <a:p>
                      <a:pPr marL="0" marR="0" algn="ctr" rtl="1">
                        <a:lnSpc>
                          <a:spcPct val="107000"/>
                        </a:lnSpc>
                        <a:spcBef>
                          <a:spcPts val="0"/>
                        </a:spcBef>
                        <a:spcAft>
                          <a:spcPts val="0"/>
                        </a:spcAft>
                      </a:pPr>
                      <a:r>
                        <a:rPr lang="fa-IR" sz="2000" b="1">
                          <a:solidFill>
                            <a:schemeClr val="tx1"/>
                          </a:solidFill>
                          <a:effectLst/>
                        </a:rPr>
                        <a:t>یک‌بار علف‌کش پیش‌رویشی بوتاکلر و دوبار وجین دستی در 28 و 45 روز بعد از نشاکاری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یک‌بار علف‌کش پیش‌رویشی بوتاکلر و دوبار وجین دستی در 28 و 45 روز بعد از نشاکاری</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fa-IR" sz="2000" b="1">
                          <a:solidFill>
                            <a:schemeClr val="tx1"/>
                          </a:solidFill>
                          <a:effectLst/>
                        </a:rPr>
                        <a:t>کنترل علف‌های هرز به‌وسیله وجین‌کن سه مرتبه با فاصله 7 روز</a:t>
                      </a:r>
                      <a:endParaRPr lang="en-US" sz="28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r" rtl="1">
                        <a:lnSpc>
                          <a:spcPct val="107000"/>
                        </a:lnSpc>
                        <a:spcBef>
                          <a:spcPts val="0"/>
                        </a:spcBef>
                        <a:spcAft>
                          <a:spcPts val="0"/>
                        </a:spcAft>
                      </a:pPr>
                      <a:r>
                        <a:rPr lang="fa-IR" sz="2000" b="1" dirty="0">
                          <a:solidFill>
                            <a:schemeClr val="tx1"/>
                          </a:solidFill>
                          <a:effectLst/>
                        </a:rPr>
                        <a:t>کنترل علف‌های هرز</a:t>
                      </a:r>
                      <a:endParaRPr lang="en-US" sz="2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6" name="Rectangle 5"/>
          <p:cNvSpPr/>
          <p:nvPr/>
        </p:nvSpPr>
        <p:spPr>
          <a:xfrm>
            <a:off x="726441" y="20562431"/>
            <a:ext cx="11713463" cy="553357"/>
          </a:xfrm>
          <a:prstGeom prst="rect">
            <a:avLst/>
          </a:prstGeom>
          <a:solidFill>
            <a:schemeClr val="bg1">
              <a:lumMod val="95000"/>
            </a:schemeClr>
          </a:solidFill>
        </p:spPr>
        <p:txBody>
          <a:bodyPr wrap="none">
            <a:spAutoFit/>
          </a:bodyPr>
          <a:lstStyle/>
          <a:p>
            <a:pPr algn="ctr" rtl="1">
              <a:lnSpc>
                <a:spcPct val="107000"/>
              </a:lnSpc>
            </a:pPr>
            <a:r>
              <a:rPr lang="fa-IR" sz="2800" b="1" dirty="0">
                <a:latin typeface="Times New Roman" panose="02020603050405020304" pitchFamily="18" charset="0"/>
                <a:ea typeface="Times New Roman" panose="02020603050405020304" pitchFamily="18" charset="0"/>
                <a:cs typeface="B Nazanin" panose="00000400000000000000" pitchFamily="2" charset="-78"/>
              </a:rPr>
              <a:t>جدول </a:t>
            </a:r>
            <a:r>
              <a:rPr lang="fa-IR" sz="2800" b="1" dirty="0" smtClean="0">
                <a:latin typeface="Times New Roman" panose="02020603050405020304" pitchFamily="18" charset="0"/>
                <a:ea typeface="Times New Roman" panose="02020603050405020304" pitchFamily="18" charset="0"/>
                <a:cs typeface="B Nazanin" panose="00000400000000000000" pitchFamily="2" charset="-78"/>
              </a:rPr>
              <a:t>2. </a:t>
            </a:r>
            <a:r>
              <a:rPr lang="fa-IR" sz="2800" b="1" dirty="0">
                <a:latin typeface="Times New Roman" panose="02020603050405020304" pitchFamily="18" charset="0"/>
                <a:ea typeface="Times New Roman" panose="02020603050405020304" pitchFamily="18" charset="0"/>
                <a:cs typeface="B Nazanin" panose="00000400000000000000" pitchFamily="2" charset="-78"/>
              </a:rPr>
              <a:t>مقايسه ميانگين پارامترهاي كيفي دو رقم پابلند برنج تحت سيستم‌هاي مختلف كاشت.</a:t>
            </a:r>
            <a:endParaRPr lang="en-US" sz="2400" b="1" dirty="0">
              <a:effectLst/>
              <a:latin typeface="Calibri" panose="020F0502020204030204" pitchFamily="34" charset="0"/>
              <a:ea typeface="Calibri" panose="020F0502020204030204" pitchFamily="34" charset="0"/>
              <a:cs typeface="B Nazanin" panose="00000400000000000000" pitchFamily="2" charset="-78"/>
            </a:endParaRPr>
          </a:p>
        </p:txBody>
      </p:sp>
      <p:graphicFrame>
        <p:nvGraphicFramePr>
          <p:cNvPr id="7" name="Table 6"/>
          <p:cNvGraphicFramePr>
            <a:graphicFrameLocks noGrp="1"/>
          </p:cNvGraphicFramePr>
          <p:nvPr>
            <p:extLst>
              <p:ext uri="{D42A27DB-BD31-4B8C-83A1-F6EECF244321}">
                <p14:modId xmlns:p14="http://schemas.microsoft.com/office/powerpoint/2010/main" val="1265101284"/>
              </p:ext>
            </p:extLst>
          </p:nvPr>
        </p:nvGraphicFramePr>
        <p:xfrm>
          <a:off x="726438" y="21177433"/>
          <a:ext cx="11825544" cy="4951089"/>
        </p:xfrm>
        <a:graphic>
          <a:graphicData uri="http://schemas.openxmlformats.org/drawingml/2006/table">
            <a:tbl>
              <a:tblPr rtl="1" firstRow="1" firstCol="1" bandRow="1">
                <a:tableStyleId>{5C22544A-7EE6-4342-B048-85BDC9FD1C3A}</a:tableStyleId>
              </a:tblPr>
              <a:tblGrid>
                <a:gridCol w="2547543"/>
                <a:gridCol w="1480402"/>
                <a:gridCol w="1480402"/>
                <a:gridCol w="1763160"/>
                <a:gridCol w="1411072"/>
                <a:gridCol w="1731893"/>
                <a:gridCol w="1411072"/>
              </a:tblGrid>
              <a:tr h="1485326">
                <a:tc>
                  <a:txBody>
                    <a:bodyPr/>
                    <a:lstStyle/>
                    <a:p>
                      <a:pPr marL="0" marR="0" algn="ctr" rtl="0">
                        <a:lnSpc>
                          <a:spcPct val="107000"/>
                        </a:lnSpc>
                        <a:spcBef>
                          <a:spcPts val="0"/>
                        </a:spcBef>
                        <a:spcAft>
                          <a:spcPts val="0"/>
                        </a:spcAft>
                      </a:pPr>
                      <a:r>
                        <a:rPr lang="fa-IR" sz="2800" dirty="0">
                          <a:solidFill>
                            <a:schemeClr val="tx1"/>
                          </a:solidFill>
                          <a:effectLst/>
                          <a:cs typeface="B Nazanin" panose="00000400000000000000" pitchFamily="2" charset="-78"/>
                        </a:rPr>
                        <a:t>تيمار</a:t>
                      </a:r>
                      <a:endParaRPr lang="en-US" sz="36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fa-IR" sz="2800">
                          <a:solidFill>
                            <a:schemeClr val="tx1"/>
                          </a:solidFill>
                          <a:effectLst/>
                          <a:cs typeface="B Nazanin" panose="00000400000000000000" pitchFamily="2" charset="-78"/>
                        </a:rPr>
                        <a:t>غلظت نيتروژن دانه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غلظت نيتروژن</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كاه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غلظت پتاسيم</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دانه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غلظت</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پتاسيم</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كاه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غلظت</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فسفر</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دانه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غلظت</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فسفر</a:t>
                      </a:r>
                      <a:endParaRPr lang="en-US" sz="3600">
                        <a:solidFill>
                          <a:schemeClr val="tx1"/>
                        </a:solidFill>
                        <a:effectLst/>
                        <a:cs typeface="B Nazanin" panose="00000400000000000000" pitchFamily="2" charset="-78"/>
                      </a:endParaRPr>
                    </a:p>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كاه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95109">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رقم</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en-US"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en-US"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en-US"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en-US"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en-US"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0">
                        <a:lnSpc>
                          <a:spcPct val="107000"/>
                        </a:lnSpc>
                        <a:spcBef>
                          <a:spcPts val="0"/>
                        </a:spcBef>
                        <a:spcAft>
                          <a:spcPts val="0"/>
                        </a:spcAft>
                      </a:pPr>
                      <a:r>
                        <a:rPr lang="en-US" sz="2800" dirty="0">
                          <a:solidFill>
                            <a:schemeClr val="tx1"/>
                          </a:solidFill>
                          <a:effectLst/>
                          <a:cs typeface="B Nazanin" panose="00000400000000000000" pitchFamily="2" charset="-78"/>
                        </a:rPr>
                        <a:t> </a:t>
                      </a:r>
                      <a:endParaRPr lang="en-US" sz="36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95109">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سنگ طارم</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394/1</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832/0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ns</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702/2</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ns</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dirty="0">
                          <a:solidFill>
                            <a:schemeClr val="tx1"/>
                          </a:solidFill>
                          <a:effectLst/>
                          <a:cs typeface="B Nazanin" panose="00000400000000000000" pitchFamily="2" charset="-78"/>
                        </a:rPr>
                        <a:t>ns</a:t>
                      </a:r>
                      <a:endParaRPr lang="en-US" sz="36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95109">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طارم هاشمی</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494/1</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879/0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dirty="0">
                          <a:solidFill>
                            <a:schemeClr val="tx1"/>
                          </a:solidFill>
                          <a:effectLst/>
                          <a:cs typeface="B Nazanin" panose="00000400000000000000" pitchFamily="2" charset="-78"/>
                        </a:rPr>
                        <a:t>ns</a:t>
                      </a:r>
                      <a:endParaRPr lang="en-US" sz="36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762/2</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ns</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ns</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95109">
                <a:tc>
                  <a:txBody>
                    <a:bodyPr/>
                    <a:lstStyle/>
                    <a:p>
                      <a:pPr marL="0" marR="0" algn="ctr" rtl="0">
                        <a:lnSpc>
                          <a:spcPct val="107000"/>
                        </a:lnSpc>
                        <a:spcBef>
                          <a:spcPts val="0"/>
                        </a:spcBef>
                        <a:spcAft>
                          <a:spcPts val="0"/>
                        </a:spcAft>
                      </a:pPr>
                      <a:r>
                        <a:rPr lang="fa-IR" sz="2800">
                          <a:solidFill>
                            <a:schemeClr val="tx1"/>
                          </a:solidFill>
                          <a:effectLst/>
                          <a:cs typeface="B Nazanin" panose="00000400000000000000" pitchFamily="2" charset="-78"/>
                        </a:rPr>
                        <a:t>سیستم کاشت</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ar-SA"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ar-SA"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ar-SA"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ar-SA"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ar-SA"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ar-SA" sz="2800">
                          <a:solidFill>
                            <a:schemeClr val="tx1"/>
                          </a:solidFill>
                          <a:effectLst/>
                          <a:cs typeface="B Nazanin" panose="00000400000000000000" pitchFamily="2" charset="-78"/>
                        </a:rPr>
                        <a:t> </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95109">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بهبود يافته</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455/1</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753/0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479/0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270/2</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154/0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199/0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95109">
                <a:tc>
                  <a:txBody>
                    <a:bodyPr/>
                    <a:lstStyle/>
                    <a:p>
                      <a:pPr marL="0" marR="0" algn="ctr" rtl="0">
                        <a:lnSpc>
                          <a:spcPct val="107000"/>
                        </a:lnSpc>
                        <a:spcBef>
                          <a:spcPts val="0"/>
                        </a:spcBef>
                        <a:spcAft>
                          <a:spcPts val="0"/>
                        </a:spcAft>
                      </a:pPr>
                      <a:r>
                        <a:rPr lang="en-US" sz="2800">
                          <a:solidFill>
                            <a:schemeClr val="tx1"/>
                          </a:solidFill>
                          <a:effectLst/>
                          <a:cs typeface="B Nazanin" panose="00000400000000000000" pitchFamily="2" charset="-78"/>
                        </a:rPr>
                        <a:t>SRI</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633/1</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758/0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ab</a:t>
                      </a:r>
                      <a:r>
                        <a:rPr lang="ar-SA" sz="2800">
                          <a:solidFill>
                            <a:schemeClr val="tx1"/>
                          </a:solidFill>
                          <a:effectLst/>
                          <a:cs typeface="B Nazanin" panose="00000400000000000000" pitchFamily="2" charset="-78"/>
                        </a:rPr>
                        <a:t>445/0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689/2</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131/0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195/0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95109">
                <a:tc>
                  <a:txBody>
                    <a:bodyPr/>
                    <a:lstStyle/>
                    <a:p>
                      <a:pPr marL="0" marR="0" algn="ctr" rtl="0">
                        <a:lnSpc>
                          <a:spcPct val="107000"/>
                        </a:lnSpc>
                        <a:spcBef>
                          <a:spcPts val="0"/>
                        </a:spcBef>
                        <a:spcAft>
                          <a:spcPts val="0"/>
                        </a:spcAft>
                      </a:pPr>
                      <a:r>
                        <a:rPr lang="ar-SA" sz="2800">
                          <a:solidFill>
                            <a:schemeClr val="tx1"/>
                          </a:solidFill>
                          <a:effectLst/>
                          <a:cs typeface="B Nazanin" panose="00000400000000000000" pitchFamily="2" charset="-78"/>
                        </a:rPr>
                        <a:t>سنتي</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c</a:t>
                      </a:r>
                      <a:r>
                        <a:rPr lang="ar-SA" sz="2800">
                          <a:solidFill>
                            <a:schemeClr val="tx1"/>
                          </a:solidFill>
                          <a:effectLst/>
                          <a:cs typeface="B Nazanin" panose="00000400000000000000" pitchFamily="2" charset="-78"/>
                        </a:rPr>
                        <a:t>245/1</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056/1</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408/0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a</a:t>
                      </a:r>
                      <a:r>
                        <a:rPr lang="ar-SA" sz="2800">
                          <a:solidFill>
                            <a:schemeClr val="tx1"/>
                          </a:solidFill>
                          <a:effectLst/>
                          <a:cs typeface="B Nazanin" panose="00000400000000000000" pitchFamily="2" charset="-78"/>
                        </a:rPr>
                        <a:t>236/3</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a:solidFill>
                            <a:schemeClr val="tx1"/>
                          </a:solidFill>
                          <a:effectLst/>
                          <a:cs typeface="B Nazanin" panose="00000400000000000000" pitchFamily="2" charset="-78"/>
                        </a:rPr>
                        <a:t>b</a:t>
                      </a:r>
                      <a:r>
                        <a:rPr lang="ar-SA" sz="2800">
                          <a:solidFill>
                            <a:schemeClr val="tx1"/>
                          </a:solidFill>
                          <a:effectLst/>
                          <a:cs typeface="B Nazanin" panose="00000400000000000000" pitchFamily="2" charset="-78"/>
                        </a:rPr>
                        <a:t>124/0</a:t>
                      </a:r>
                      <a:endParaRPr lang="en-US" sz="36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07000"/>
                        </a:lnSpc>
                        <a:spcBef>
                          <a:spcPts val="0"/>
                        </a:spcBef>
                        <a:spcAft>
                          <a:spcPts val="0"/>
                        </a:spcAft>
                      </a:pPr>
                      <a:r>
                        <a:rPr lang="en-US" sz="2800" dirty="0">
                          <a:solidFill>
                            <a:schemeClr val="tx1"/>
                          </a:solidFill>
                          <a:effectLst/>
                          <a:cs typeface="B Nazanin" panose="00000400000000000000" pitchFamily="2" charset="-78"/>
                        </a:rPr>
                        <a:t>a</a:t>
                      </a:r>
                      <a:r>
                        <a:rPr lang="ar-SA" sz="2800" dirty="0">
                          <a:solidFill>
                            <a:schemeClr val="tx1"/>
                          </a:solidFill>
                          <a:effectLst/>
                          <a:cs typeface="B Nazanin" panose="00000400000000000000" pitchFamily="2" charset="-78"/>
                        </a:rPr>
                        <a:t>248/0</a:t>
                      </a:r>
                      <a:endParaRPr lang="en-US" sz="36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bl>
          </a:graphicData>
        </a:graphic>
      </p:graphicFrame>
      <p:sp>
        <p:nvSpPr>
          <p:cNvPr id="9" name="Rectangle 8"/>
          <p:cNvSpPr/>
          <p:nvPr/>
        </p:nvSpPr>
        <p:spPr>
          <a:xfrm>
            <a:off x="1693852" y="26166835"/>
            <a:ext cx="9778639" cy="369332"/>
          </a:xfrm>
          <a:prstGeom prst="rect">
            <a:avLst/>
          </a:prstGeom>
          <a:solidFill>
            <a:schemeClr val="bg1">
              <a:lumMod val="95000"/>
            </a:schemeClr>
          </a:solidFill>
        </p:spPr>
        <p:txBody>
          <a:bodyPr wrap="none">
            <a:spAutoFit/>
          </a:bodyPr>
          <a:lstStyle/>
          <a:p>
            <a:r>
              <a:rPr lang="fa-IR" b="1" dirty="0">
                <a:latin typeface="Calibri" panose="020F0502020204030204" pitchFamily="34" charset="0"/>
                <a:ea typeface="Times New Roman" panose="02020603050405020304" pitchFamily="18" charset="0"/>
                <a:cs typeface="B Nazanin" panose="00000400000000000000" pitchFamily="2" charset="-78"/>
              </a:rPr>
              <a:t>*: حروف مشترك در هر ستون نشان دهنده عدم وجود اختلاف معني‌دار در سطح احتمال 5% بر اساس آزمون دانكن مي‌باشد</a:t>
            </a:r>
            <a:endParaRPr lang="en-US" b="1" dirty="0">
              <a:cs typeface="B Nazanin" panose="00000400000000000000" pitchFamily="2" charset="-78"/>
            </a:endParaRPr>
          </a:p>
        </p:txBody>
      </p:sp>
    </p:spTree>
    <p:extLst>
      <p:ext uri="{BB962C8B-B14F-4D97-AF65-F5344CB8AC3E}">
        <p14:creationId xmlns:p14="http://schemas.microsoft.com/office/powerpoint/2010/main" val="5388574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
      <a:majorFont>
        <a:latin typeface="Times New Roman"/>
        <a:ea typeface=""/>
        <a:cs typeface="B Titr"/>
      </a:majorFont>
      <a:minorFont>
        <a:latin typeface="Times New Roman"/>
        <a:ea typeface=""/>
        <a:cs typeface="B Nazani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129</TotalTime>
  <Words>1333</Words>
  <Application>Microsoft Office PowerPoint</Application>
  <PresentationFormat>Custom</PresentationFormat>
  <Paragraphs>123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Meyssam Masoudi</dc:creator>
  <cp:lastModifiedBy>orooj</cp:lastModifiedBy>
  <cp:revision>13</cp:revision>
  <dcterms:created xsi:type="dcterms:W3CDTF">2025-02-09T22:59:11Z</dcterms:created>
  <dcterms:modified xsi:type="dcterms:W3CDTF">2026-01-24T06:52:46Z</dcterms:modified>
</cp:coreProperties>
</file>